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6" r:id="rId2"/>
  </p:sldMasterIdLst>
  <p:notesMasterIdLst>
    <p:notesMasterId r:id="rId40"/>
  </p:notesMasterIdLst>
  <p:sldIdLst>
    <p:sldId id="327" r:id="rId3"/>
    <p:sldId id="328" r:id="rId4"/>
    <p:sldId id="329" r:id="rId5"/>
    <p:sldId id="330" r:id="rId6"/>
    <p:sldId id="332" r:id="rId7"/>
    <p:sldId id="331" r:id="rId8"/>
    <p:sldId id="333" r:id="rId9"/>
    <p:sldId id="334" r:id="rId10"/>
    <p:sldId id="335" r:id="rId11"/>
    <p:sldId id="336" r:id="rId12"/>
    <p:sldId id="337" r:id="rId13"/>
    <p:sldId id="338" r:id="rId14"/>
    <p:sldId id="339" r:id="rId15"/>
    <p:sldId id="340" r:id="rId16"/>
    <p:sldId id="341" r:id="rId17"/>
    <p:sldId id="342" r:id="rId18"/>
    <p:sldId id="343" r:id="rId19"/>
    <p:sldId id="344" r:id="rId20"/>
    <p:sldId id="345" r:id="rId21"/>
    <p:sldId id="346" r:id="rId22"/>
    <p:sldId id="347" r:id="rId23"/>
    <p:sldId id="348" r:id="rId24"/>
    <p:sldId id="349" r:id="rId25"/>
    <p:sldId id="350" r:id="rId26"/>
    <p:sldId id="351" r:id="rId27"/>
    <p:sldId id="352" r:id="rId28"/>
    <p:sldId id="364" r:id="rId29"/>
    <p:sldId id="353" r:id="rId30"/>
    <p:sldId id="354" r:id="rId31"/>
    <p:sldId id="363" r:id="rId32"/>
    <p:sldId id="362" r:id="rId33"/>
    <p:sldId id="365" r:id="rId34"/>
    <p:sldId id="366" r:id="rId35"/>
    <p:sldId id="355" r:id="rId36"/>
    <p:sldId id="356" r:id="rId37"/>
    <p:sldId id="367" r:id="rId38"/>
    <p:sldId id="361" r:id="rId3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110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110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110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110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110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-110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-110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-110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-110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386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8FAC7AA7-ED96-48C4-9704-8303BF617C1F}" type="datetime1">
              <a:rPr lang="en-US"/>
              <a:pPr/>
              <a:t>3/14/2013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B7128CD6-60A4-429E-BB69-F6D5BF1912B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72229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0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0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0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0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0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 userDrawn="1">
            <p:ph type="ctrTitle"/>
          </p:nvPr>
        </p:nvSpPr>
        <p:spPr>
          <a:xfrm>
            <a:off x="3276600" y="2286000"/>
            <a:ext cx="5181600" cy="1143000"/>
          </a:xfrm>
          <a:noFill/>
          <a:ln/>
        </p:spPr>
        <p:txBody>
          <a:bodyPr/>
          <a:lstStyle/>
          <a:p>
            <a:endParaRPr lang="en-US" sz="4000" dirty="0">
              <a:solidFill>
                <a:srgbClr val="404040"/>
              </a:solidFill>
            </a:endParaRPr>
          </a:p>
        </p:txBody>
      </p:sp>
      <p:sp>
        <p:nvSpPr>
          <p:cNvPr id="8" name="Rectangle 7"/>
          <p:cNvSpPr>
            <a:spLocks noGrp="1" noChangeArrowheads="1"/>
          </p:cNvSpPr>
          <p:nvPr userDrawn="1">
            <p:ph type="subTitle" idx="1"/>
          </p:nvPr>
        </p:nvSpPr>
        <p:spPr>
          <a:xfrm>
            <a:off x="3733800" y="3657600"/>
            <a:ext cx="4267200" cy="609600"/>
          </a:xfrm>
          <a:ln/>
        </p:spPr>
        <p:txBody>
          <a:bodyPr/>
          <a:lstStyle/>
          <a:p>
            <a:endParaRPr lang="en-US" sz="2800" dirty="0">
              <a:solidFill>
                <a:srgbClr val="404040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título del patrón</a:t>
            </a:r>
            <a:endParaRPr lang="es-ES_tradnl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-110" charset="0"/>
              </a:defRPr>
            </a:lvl1pPr>
          </a:lstStyle>
          <a:p>
            <a:fld id="{D88B7AC5-CFCE-4D41-A24F-6CD6FE6B1998}" type="datetime1">
              <a:rPr lang="en-US"/>
              <a:pPr/>
              <a:t>3/14/2013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-110" charset="0"/>
              </a:defRPr>
            </a:lvl1pPr>
          </a:lstStyle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-110" charset="0"/>
              </a:defRPr>
            </a:lvl1pPr>
          </a:lstStyle>
          <a:p>
            <a:fld id="{ED9CB9AA-DA56-499F-8017-357AE3DF39B4}" type="slidenum">
              <a:rPr lang="es-ES_tradnl"/>
              <a:pPr/>
              <a:t>‹#›</a:t>
            </a:fld>
            <a:endParaRPr lang="es-ES_tradnl"/>
          </a:p>
        </p:txBody>
      </p:sp>
      <p:pic>
        <p:nvPicPr>
          <p:cNvPr id="1031" name="Picture 4" descr="PPT 1024x768 Conten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110" charset="-128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-110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-110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-110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-110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fld id="{6C4864DA-39F8-4894-900A-66562E8DC361}" type="datetime1">
              <a:rPr lang="en-US"/>
              <a:pPr/>
              <a:t>3/14/2013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0936779E-0F6D-48AE-978D-7AEE933BC309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3079" name="Picture 5" descr="PPT 1024x768 Titl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8" descr="PPT 1024x768 Titl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110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Fault%20Code%206K-10K.png" TargetMode="External"/><Relationship Id="rId2" Type="http://schemas.openxmlformats.org/officeDocument/2006/relationships/hyperlink" Target="LED%20CODE%206K-10K.png" TargetMode="External"/><Relationship Id="rId1" Type="http://schemas.openxmlformats.org/officeDocument/2006/relationships/slideLayout" Target="../slideLayouts/slideLayout1.xml"/><Relationship Id="rId5" Type="http://schemas.openxmlformats.org/officeDocument/2006/relationships/slide" Target="slide21.xml"/><Relationship Id="rId4" Type="http://schemas.openxmlformats.org/officeDocument/2006/relationships/hyperlink" Target="Diagrama%20de%20Flujos.png" TargetMode="Externa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hyperlink" Target="6-10K%20Impedance%20schematic/P1030209.JPG" TargetMode="External"/><Relationship Id="rId7" Type="http://schemas.openxmlformats.org/officeDocument/2006/relationships/hyperlink" Target="6-10K%20Impedance%20schematic/P1030207.JPG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5" Type="http://schemas.openxmlformats.org/officeDocument/2006/relationships/hyperlink" Target="6-10K%20Impedance%20schematic/P1030208.JPG" TargetMode="External"/><Relationship Id="rId4" Type="http://schemas.openxmlformats.org/officeDocument/2006/relationships/image" Target="../media/image19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13" Type="http://schemas.openxmlformats.org/officeDocument/2006/relationships/hyperlink" Target="6-10K%20Impedance%20schematic/P1030216.JPG" TargetMode="External"/><Relationship Id="rId18" Type="http://schemas.openxmlformats.org/officeDocument/2006/relationships/image" Target="../media/image30.jpeg"/><Relationship Id="rId3" Type="http://schemas.openxmlformats.org/officeDocument/2006/relationships/hyperlink" Target="6-10K%20Impedance%20schematic/P1030210.JPG" TargetMode="External"/><Relationship Id="rId7" Type="http://schemas.openxmlformats.org/officeDocument/2006/relationships/hyperlink" Target="6-10K%20Impedance%20schematic/P1030212.JPG" TargetMode="External"/><Relationship Id="rId12" Type="http://schemas.openxmlformats.org/officeDocument/2006/relationships/image" Target="../media/image27.jpeg"/><Relationship Id="rId17" Type="http://schemas.openxmlformats.org/officeDocument/2006/relationships/hyperlink" Target="6-10K%20Impedance%20schematic/P1030218.JPG" TargetMode="External"/><Relationship Id="rId2" Type="http://schemas.openxmlformats.org/officeDocument/2006/relationships/image" Target="../media/image22.png"/><Relationship Id="rId16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11" Type="http://schemas.openxmlformats.org/officeDocument/2006/relationships/hyperlink" Target="6-10K%20Impedance%20schematic/P1030215.JPG" TargetMode="External"/><Relationship Id="rId5" Type="http://schemas.openxmlformats.org/officeDocument/2006/relationships/hyperlink" Target="6-10K%20Impedance%20schematic/P1030211.JPG" TargetMode="External"/><Relationship Id="rId15" Type="http://schemas.openxmlformats.org/officeDocument/2006/relationships/hyperlink" Target="6-10K%20Impedance%20schematic/P1030217.JPG" TargetMode="External"/><Relationship Id="rId10" Type="http://schemas.openxmlformats.org/officeDocument/2006/relationships/image" Target="../media/image26.jpeg"/><Relationship Id="rId4" Type="http://schemas.openxmlformats.org/officeDocument/2006/relationships/image" Target="../media/image23.jpeg"/><Relationship Id="rId9" Type="http://schemas.openxmlformats.org/officeDocument/2006/relationships/hyperlink" Target="6-10K%20Impedance%20schematic/P1030214.JPG" TargetMode="External"/><Relationship Id="rId14" Type="http://schemas.openxmlformats.org/officeDocument/2006/relationships/image" Target="../media/image28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hyperlink" Target="6-10K%20Impedance%20schematic/P1030219.JPG" TargetMode="External"/><Relationship Id="rId7" Type="http://schemas.openxmlformats.org/officeDocument/2006/relationships/hyperlink" Target="6-10K%20Impedance%20schematic/P1030221.JPG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eg"/><Relationship Id="rId5" Type="http://schemas.openxmlformats.org/officeDocument/2006/relationships/hyperlink" Target="6-10K%20Impedance%20schematic/P1030220.JPG" TargetMode="External"/><Relationship Id="rId4" Type="http://schemas.openxmlformats.org/officeDocument/2006/relationships/image" Target="../media/image3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6-10K%20Impedance%20schematic/P1030222.JPG" TargetMode="Externa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6-10K%20Impedance%20schematic/P1030226.JPG" TargetMode="External"/><Relationship Id="rId3" Type="http://schemas.openxmlformats.org/officeDocument/2006/relationships/image" Target="../media/image37.jpeg"/><Relationship Id="rId7" Type="http://schemas.openxmlformats.org/officeDocument/2006/relationships/image" Target="../media/image39.jpeg"/><Relationship Id="rId12" Type="http://schemas.openxmlformats.org/officeDocument/2006/relationships/image" Target="../media/image42.png"/><Relationship Id="rId2" Type="http://schemas.openxmlformats.org/officeDocument/2006/relationships/hyperlink" Target="6-10K%20Impedance%20schematic/P1030229.JPG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6-10K%20Impedance%20schematic/P1030227.JPG" TargetMode="External"/><Relationship Id="rId11" Type="http://schemas.openxmlformats.org/officeDocument/2006/relationships/image" Target="../media/image41.jpeg"/><Relationship Id="rId5" Type="http://schemas.openxmlformats.org/officeDocument/2006/relationships/image" Target="../media/image38.jpeg"/><Relationship Id="rId10" Type="http://schemas.openxmlformats.org/officeDocument/2006/relationships/hyperlink" Target="6-10K%20Impedance%20schematic/P1030224.JPG" TargetMode="External"/><Relationship Id="rId4" Type="http://schemas.openxmlformats.org/officeDocument/2006/relationships/hyperlink" Target="6-10K%20Impedance%20schematic/P1030228.JPG" TargetMode="External"/><Relationship Id="rId9" Type="http://schemas.openxmlformats.org/officeDocument/2006/relationships/image" Target="../media/image4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hyperlink" Target="../../Forza%20Manual%20Develop/New%20labels/OldLabel.jpg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jpeg"/><Relationship Id="rId4" Type="http://schemas.openxmlformats.org/officeDocument/2006/relationships/hyperlink" Target="../../Forza%20Manual%20Develop/New%20labels/NewLabel.jpg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hyperlink" Target="http://www.nfpa.org/" TargetMode="Externa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../../Instalaciones/Machetazo%20Chitre/Correccion%20en%20Instalacion/P1010733.JPG" TargetMode="External"/><Relationship Id="rId7" Type="http://schemas.openxmlformats.org/officeDocument/2006/relationships/image" Target="../media/image51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6" Type="http://schemas.openxmlformats.org/officeDocument/2006/relationships/hyperlink" Target="../../Paralel%20Config/Neutro%20A%20Tierra.bmp" TargetMode="External"/><Relationship Id="rId5" Type="http://schemas.openxmlformats.org/officeDocument/2006/relationships/hyperlink" Target="../../Instalaciones/Machetazo%20Chitre/Correccion%20en%20Instalacion/P1010729.JPG" TargetMode="External"/><Relationship Id="rId4" Type="http://schemas.openxmlformats.org/officeDocument/2006/relationships/image" Target="../media/image50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hyperlink" Target="../../Paralel%20Config/HR2revised.png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0.png"/><Relationship Id="rId4" Type="http://schemas.openxmlformats.org/officeDocument/2006/relationships/hyperlink" Target="../../Paralel%20Config/HR3revised.png" TargetMode="Externa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000" dirty="0" err="1" smtClean="0">
                <a:solidFill>
                  <a:srgbClr val="404040"/>
                </a:solidFill>
                <a:ea typeface="+mj-ea"/>
              </a:rPr>
              <a:t>Entrenamiento</a:t>
            </a:r>
            <a:r>
              <a:rPr lang="en-US" sz="4000" dirty="0" smtClean="0">
                <a:solidFill>
                  <a:srgbClr val="404040"/>
                </a:solidFill>
                <a:ea typeface="+mj-ea"/>
              </a:rPr>
              <a:t> de CAS</a:t>
            </a:r>
            <a:br>
              <a:rPr lang="en-US" sz="4000" dirty="0" smtClean="0">
                <a:solidFill>
                  <a:srgbClr val="404040"/>
                </a:solidFill>
                <a:ea typeface="+mj-ea"/>
              </a:rPr>
            </a:br>
            <a:endParaRPr lang="en-US" sz="4000" dirty="0">
              <a:solidFill>
                <a:srgbClr val="404040"/>
              </a:solidFill>
              <a:ea typeface="+mj-ea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1907704" y="6093296"/>
            <a:ext cx="53285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A" sz="1600" dirty="0" smtClean="0"/>
              <a:t>Ricardo Gonzalez</a:t>
            </a:r>
          </a:p>
          <a:p>
            <a:r>
              <a:rPr lang="es-PA" sz="1600" dirty="0" smtClean="0"/>
              <a:t>Regional </a:t>
            </a:r>
            <a:r>
              <a:rPr lang="es-PA" sz="1600" dirty="0" err="1" smtClean="0"/>
              <a:t>Technical</a:t>
            </a:r>
            <a:r>
              <a:rPr lang="es-PA" sz="1600" dirty="0" smtClean="0"/>
              <a:t> </a:t>
            </a:r>
            <a:r>
              <a:rPr lang="es-PA" sz="1600" dirty="0" err="1" smtClean="0"/>
              <a:t>Support</a:t>
            </a:r>
            <a:r>
              <a:rPr lang="es-PA" sz="1600" dirty="0" smtClean="0"/>
              <a:t> Manager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4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3962400" cy="914400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 eaLnBrk="1" hangingPunct="1"/>
            <a:r>
              <a:rPr lang="en-US" sz="3400" b="1" dirty="0" smtClean="0">
                <a:solidFill>
                  <a:srgbClr val="00B0F0"/>
                </a:solidFill>
              </a:rPr>
              <a:t>Switch </a:t>
            </a:r>
            <a:r>
              <a:rPr lang="en-US" sz="3400" b="1" dirty="0" err="1" smtClean="0">
                <a:solidFill>
                  <a:srgbClr val="00B0F0"/>
                </a:solidFill>
              </a:rPr>
              <a:t>Automatico</a:t>
            </a:r>
            <a:endParaRPr lang="en-US" sz="3400" b="1" dirty="0" smtClean="0">
              <a:solidFill>
                <a:srgbClr val="00B0F0"/>
              </a:solidFill>
            </a:endParaRPr>
          </a:p>
        </p:txBody>
      </p:sp>
      <p:sp>
        <p:nvSpPr>
          <p:cNvPr id="26" name="Line 10"/>
          <p:cNvSpPr>
            <a:spLocks noChangeShapeType="1"/>
          </p:cNvSpPr>
          <p:nvPr/>
        </p:nvSpPr>
        <p:spPr bwMode="auto">
          <a:xfrm>
            <a:off x="4191000" y="457200"/>
            <a:ext cx="4953000" cy="0"/>
          </a:xfrm>
          <a:prstGeom prst="line">
            <a:avLst/>
          </a:prstGeom>
          <a:noFill/>
          <a:ln w="9525">
            <a:solidFill>
              <a:srgbClr val="0095DC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611560" y="1628800"/>
            <a:ext cx="3744416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es-PA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Utiliza </a:t>
            </a:r>
            <a:r>
              <a:rPr kumimoji="0" lang="es-PA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Relays</a:t>
            </a:r>
            <a:r>
              <a:rPr kumimoji="0" lang="es-PA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 y Rectificadores , el </a:t>
            </a:r>
            <a:r>
              <a:rPr kumimoji="0" lang="es-PA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switch</a:t>
            </a:r>
            <a:r>
              <a:rPr kumimoji="0" lang="es-PA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 utiliza la salida del </a:t>
            </a:r>
            <a:r>
              <a:rPr kumimoji="0" lang="es-PA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Inverter</a:t>
            </a:r>
            <a:r>
              <a:rPr kumimoji="0" lang="es-PA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 en modo normal y cambia a modo bypass cuando esta en corto, sobrecarga o cualquier modo </a:t>
            </a:r>
            <a:r>
              <a:rPr kumimoji="0" lang="es-PA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abnormal</a:t>
            </a:r>
            <a:r>
              <a:rPr kumimoji="0" lang="es-PA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 o el </a:t>
            </a:r>
            <a:r>
              <a:rPr kumimoji="0" lang="es-PA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inverter</a:t>
            </a:r>
            <a:r>
              <a:rPr kumimoji="0" lang="es-PA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 esta dañado.</a:t>
            </a:r>
            <a:endParaRPr kumimoji="0" lang="es-PA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es-PA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Este cambio es automático sin tiempo de transferencia.</a:t>
            </a:r>
            <a:endParaRPr kumimoji="0" lang="es-PA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4 Imagen" descr="PSD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88024" y="1628800"/>
            <a:ext cx="3923927" cy="32403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4" name="Title 1"/>
          <p:cNvSpPr>
            <a:spLocks noGrp="1"/>
          </p:cNvSpPr>
          <p:nvPr>
            <p:ph type="title" idx="4294967295"/>
          </p:nvPr>
        </p:nvSpPr>
        <p:spPr>
          <a:xfrm>
            <a:off x="457200" y="0"/>
            <a:ext cx="3505200" cy="914400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 eaLnBrk="1" hangingPunct="1"/>
            <a:r>
              <a:rPr lang="en-US" sz="3400" b="1" dirty="0" smtClean="0">
                <a:solidFill>
                  <a:srgbClr val="00B0F0"/>
                </a:solidFill>
              </a:rPr>
              <a:t>Bypass Manual</a:t>
            </a:r>
          </a:p>
        </p:txBody>
      </p:sp>
      <p:sp>
        <p:nvSpPr>
          <p:cNvPr id="26" name="Line 10"/>
          <p:cNvSpPr>
            <a:spLocks noChangeShapeType="1"/>
          </p:cNvSpPr>
          <p:nvPr/>
        </p:nvSpPr>
        <p:spPr bwMode="auto">
          <a:xfrm>
            <a:off x="4191000" y="457200"/>
            <a:ext cx="4953000" cy="0"/>
          </a:xfrm>
          <a:prstGeom prst="line">
            <a:avLst/>
          </a:prstGeom>
          <a:noFill/>
          <a:ln w="9525">
            <a:solidFill>
              <a:srgbClr val="0095DC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505" name="Rectangle 1"/>
          <p:cNvSpPr>
            <a:spLocks noChangeArrowheads="1"/>
          </p:cNvSpPr>
          <p:nvPr/>
        </p:nvSpPr>
        <p:spPr bwMode="auto">
          <a:xfrm>
            <a:off x="539552" y="2276872"/>
            <a:ext cx="3960440" cy="129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PA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Un </a:t>
            </a:r>
            <a:r>
              <a:rPr kumimoji="0" lang="es-PA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switch</a:t>
            </a:r>
            <a:r>
              <a:rPr kumimoji="0" lang="es-PA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 manual el cual tiene dos modos UPS para modo normal y BPS para el bypass.</a:t>
            </a:r>
            <a:endParaRPr kumimoji="0" lang="es-PA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PA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4 Imagen" descr="BPS mod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36096" y="620688"/>
            <a:ext cx="3491880" cy="2618909"/>
          </a:xfrm>
          <a:prstGeom prst="rect">
            <a:avLst/>
          </a:prstGeom>
        </p:spPr>
      </p:pic>
      <p:pic>
        <p:nvPicPr>
          <p:cNvPr id="6" name="5 Imagen" descr="Maintenance Switch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36096" y="3317942"/>
            <a:ext cx="3456384" cy="25922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4" name="Title 1"/>
          <p:cNvSpPr>
            <a:spLocks noGrp="1"/>
          </p:cNvSpPr>
          <p:nvPr>
            <p:ph type="title" idx="4294967295"/>
          </p:nvPr>
        </p:nvSpPr>
        <p:spPr>
          <a:xfrm>
            <a:off x="457200" y="0"/>
            <a:ext cx="3505200" cy="914400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 eaLnBrk="1" hangingPunct="1"/>
            <a:r>
              <a:rPr lang="en-US" sz="3400" b="1" dirty="0" smtClean="0">
                <a:solidFill>
                  <a:srgbClr val="00B0F0"/>
                </a:solidFill>
              </a:rPr>
              <a:t>Switch de </a:t>
            </a:r>
            <a:r>
              <a:rPr lang="en-US" sz="3400" b="1" dirty="0" err="1" smtClean="0">
                <a:solidFill>
                  <a:srgbClr val="00B0F0"/>
                </a:solidFill>
              </a:rPr>
              <a:t>Bateria</a:t>
            </a:r>
            <a:endParaRPr lang="en-US" sz="3400" b="1" dirty="0" smtClean="0">
              <a:solidFill>
                <a:srgbClr val="00B0F0"/>
              </a:solidFill>
            </a:endParaRPr>
          </a:p>
        </p:txBody>
      </p:sp>
      <p:sp>
        <p:nvSpPr>
          <p:cNvPr id="26" name="Line 10"/>
          <p:cNvSpPr>
            <a:spLocks noChangeShapeType="1"/>
          </p:cNvSpPr>
          <p:nvPr/>
        </p:nvSpPr>
        <p:spPr bwMode="auto">
          <a:xfrm>
            <a:off x="4191000" y="457200"/>
            <a:ext cx="4953000" cy="0"/>
          </a:xfrm>
          <a:prstGeom prst="line">
            <a:avLst/>
          </a:prstGeom>
          <a:noFill/>
          <a:ln w="9525">
            <a:solidFill>
              <a:srgbClr val="0095DC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481" name="Rectangle 1"/>
          <p:cNvSpPr>
            <a:spLocks noChangeArrowheads="1"/>
          </p:cNvSpPr>
          <p:nvPr/>
        </p:nvSpPr>
        <p:spPr bwMode="auto">
          <a:xfrm>
            <a:off x="539552" y="1772816"/>
            <a:ext cx="3888432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es-PA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Conecta las baterías el sistema de incremento de voltaje para soportar la operación el equipo y mantener la salida del </a:t>
            </a:r>
            <a:r>
              <a:rPr kumimoji="0" lang="es-PA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inverter</a:t>
            </a:r>
            <a:r>
              <a:rPr kumimoji="0" lang="es-PA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 cuando no energía en la entrada. Modo Batería.</a:t>
            </a:r>
            <a:endParaRPr kumimoji="0" lang="es-PA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es-PA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Y viceversa cuando se reinicia la energía de entrada restablece el UPS a modo Línea.</a:t>
            </a:r>
            <a:endParaRPr kumimoji="0" lang="es-PA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4 Imagen" descr="PSD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88024" y="1484784"/>
            <a:ext cx="3923927" cy="32403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4" name="Title 1"/>
          <p:cNvSpPr>
            <a:spLocks noGrp="1"/>
          </p:cNvSpPr>
          <p:nvPr>
            <p:ph type="title" idx="4294967295"/>
          </p:nvPr>
        </p:nvSpPr>
        <p:spPr>
          <a:xfrm>
            <a:off x="457200" y="0"/>
            <a:ext cx="3505200" cy="914400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 eaLnBrk="1" hangingPunct="1"/>
            <a:r>
              <a:rPr lang="en-US" sz="3400" b="1" dirty="0" err="1" smtClean="0">
                <a:solidFill>
                  <a:srgbClr val="00B0F0"/>
                </a:solidFill>
              </a:rPr>
              <a:t>Cargador</a:t>
            </a:r>
            <a:endParaRPr lang="en-US" sz="3400" b="1" dirty="0" smtClean="0">
              <a:solidFill>
                <a:srgbClr val="00B0F0"/>
              </a:solidFill>
            </a:endParaRPr>
          </a:p>
        </p:txBody>
      </p:sp>
      <p:sp>
        <p:nvSpPr>
          <p:cNvPr id="26" name="Line 10"/>
          <p:cNvSpPr>
            <a:spLocks noChangeShapeType="1"/>
          </p:cNvSpPr>
          <p:nvPr/>
        </p:nvSpPr>
        <p:spPr bwMode="auto">
          <a:xfrm>
            <a:off x="4191000" y="457200"/>
            <a:ext cx="4953000" cy="0"/>
          </a:xfrm>
          <a:prstGeom prst="line">
            <a:avLst/>
          </a:prstGeom>
          <a:noFill/>
          <a:ln w="9525">
            <a:solidFill>
              <a:srgbClr val="0095DC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57" name="Rectangle 1"/>
          <p:cNvSpPr>
            <a:spLocks noChangeArrowheads="1"/>
          </p:cNvSpPr>
          <p:nvPr/>
        </p:nvSpPr>
        <p:spPr bwMode="auto">
          <a:xfrm>
            <a:off x="467544" y="2708920"/>
            <a:ext cx="396044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PA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El sistema que recarga las baterías.</a:t>
            </a:r>
            <a:endParaRPr kumimoji="0" lang="es-PA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4 Imagen" descr="Charge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76056" y="764704"/>
            <a:ext cx="3810330" cy="50804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4" name="Title 1"/>
          <p:cNvSpPr>
            <a:spLocks noGrp="1"/>
          </p:cNvSpPr>
          <p:nvPr>
            <p:ph type="title" idx="4294967295"/>
          </p:nvPr>
        </p:nvSpPr>
        <p:spPr>
          <a:xfrm>
            <a:off x="457200" y="0"/>
            <a:ext cx="3505200" cy="914400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 eaLnBrk="1" hangingPunct="1"/>
            <a:r>
              <a:rPr lang="en-US" sz="3400" b="1" dirty="0" err="1" smtClean="0">
                <a:solidFill>
                  <a:srgbClr val="00B0F0"/>
                </a:solidFill>
              </a:rPr>
              <a:t>Tarjeta</a:t>
            </a:r>
            <a:r>
              <a:rPr lang="en-US" sz="3400" b="1" dirty="0" smtClean="0">
                <a:solidFill>
                  <a:srgbClr val="00B0F0"/>
                </a:solidFill>
              </a:rPr>
              <a:t> </a:t>
            </a:r>
            <a:r>
              <a:rPr lang="en-US" sz="3400" b="1" dirty="0" err="1" smtClean="0">
                <a:solidFill>
                  <a:srgbClr val="00B0F0"/>
                </a:solidFill>
              </a:rPr>
              <a:t>Logica</a:t>
            </a:r>
            <a:endParaRPr lang="en-US" sz="3400" b="1" dirty="0" smtClean="0">
              <a:solidFill>
                <a:srgbClr val="00B0F0"/>
              </a:solidFill>
            </a:endParaRPr>
          </a:p>
        </p:txBody>
      </p:sp>
      <p:sp>
        <p:nvSpPr>
          <p:cNvPr id="26" name="Line 10"/>
          <p:cNvSpPr>
            <a:spLocks noChangeShapeType="1"/>
          </p:cNvSpPr>
          <p:nvPr/>
        </p:nvSpPr>
        <p:spPr bwMode="auto">
          <a:xfrm>
            <a:off x="4191000" y="457200"/>
            <a:ext cx="4953000" cy="0"/>
          </a:xfrm>
          <a:prstGeom prst="line">
            <a:avLst/>
          </a:prstGeom>
          <a:noFill/>
          <a:ln w="9525">
            <a:solidFill>
              <a:srgbClr val="0095DC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433" name="Rectangle 1"/>
          <p:cNvSpPr>
            <a:spLocks noChangeArrowheads="1"/>
          </p:cNvSpPr>
          <p:nvPr/>
        </p:nvSpPr>
        <p:spPr bwMode="auto">
          <a:xfrm>
            <a:off x="323528" y="1556792"/>
            <a:ext cx="4968552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es-PA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Procesador lógico del UPS ,controla toda las funciones del UPS, </a:t>
            </a:r>
            <a:r>
              <a:rPr kumimoji="0" lang="es-PA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batería,línea,bypass,etc</a:t>
            </a:r>
            <a:r>
              <a:rPr kumimoji="0" lang="es-PA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.</a:t>
            </a:r>
            <a:endParaRPr kumimoji="0" lang="es-PA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es-PA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Contiene el circuito de </a:t>
            </a:r>
            <a:r>
              <a:rPr kumimoji="0" lang="es-PA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feedback</a:t>
            </a:r>
            <a:r>
              <a:rPr kumimoji="0" lang="es-PA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 de la señal que viene de los sensores.</a:t>
            </a:r>
            <a:endParaRPr kumimoji="0" lang="es-PA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es-PA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Por ejemplo controla los harmónicos dependiendo de la señal que recibe de estos sensores.</a:t>
            </a:r>
            <a:endParaRPr kumimoji="0" lang="es-PA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es-PA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Si existe algún daño en esta tarjeta solo cambiarla no diagnosticarla a nivel de componentes.</a:t>
            </a:r>
            <a:endParaRPr kumimoji="0" lang="es-PA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4 Imagen" descr="Control Board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20072" y="1700808"/>
            <a:ext cx="3744417" cy="28083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4" name="Title 1"/>
          <p:cNvSpPr>
            <a:spLocks noGrp="1"/>
          </p:cNvSpPr>
          <p:nvPr>
            <p:ph type="title" idx="4294967295"/>
          </p:nvPr>
        </p:nvSpPr>
        <p:spPr>
          <a:xfrm>
            <a:off x="457200" y="0"/>
            <a:ext cx="3505200" cy="914400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 eaLnBrk="1" hangingPunct="1"/>
            <a:r>
              <a:rPr lang="en-US" sz="3400" b="1" dirty="0" smtClean="0">
                <a:solidFill>
                  <a:srgbClr val="00B0F0"/>
                </a:solidFill>
              </a:rPr>
              <a:t>Power Supply Aux</a:t>
            </a:r>
          </a:p>
        </p:txBody>
      </p:sp>
      <p:sp>
        <p:nvSpPr>
          <p:cNvPr id="26" name="Line 10"/>
          <p:cNvSpPr>
            <a:spLocks noChangeShapeType="1"/>
          </p:cNvSpPr>
          <p:nvPr/>
        </p:nvSpPr>
        <p:spPr bwMode="auto">
          <a:xfrm>
            <a:off x="4191000" y="457200"/>
            <a:ext cx="4953000" cy="0"/>
          </a:xfrm>
          <a:prstGeom prst="line">
            <a:avLst/>
          </a:prstGeom>
          <a:noFill/>
          <a:ln w="9525">
            <a:solidFill>
              <a:srgbClr val="0095DC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409" name="Rectangle 1"/>
          <p:cNvSpPr>
            <a:spLocks noChangeArrowheads="1"/>
          </p:cNvSpPr>
          <p:nvPr/>
        </p:nvSpPr>
        <p:spPr bwMode="auto">
          <a:xfrm>
            <a:off x="395536" y="2213665"/>
            <a:ext cx="4176464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PA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Toma energía de la batería o cargador para proveer voltajes bajos a los componentes del UPS. </a:t>
            </a:r>
            <a:endParaRPr kumimoji="0" lang="es-PA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4 Imagen" descr="PSD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88024" y="1484784"/>
            <a:ext cx="3923927" cy="32403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4" name="Title 1"/>
          <p:cNvSpPr>
            <a:spLocks noGrp="1"/>
          </p:cNvSpPr>
          <p:nvPr>
            <p:ph type="title" idx="4294967295"/>
          </p:nvPr>
        </p:nvSpPr>
        <p:spPr>
          <a:xfrm>
            <a:off x="457200" y="0"/>
            <a:ext cx="3505200" cy="914400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 eaLnBrk="1" hangingPunct="1"/>
            <a:r>
              <a:rPr lang="en-US" sz="3400" b="1" dirty="0" smtClean="0">
                <a:solidFill>
                  <a:srgbClr val="00B0F0"/>
                </a:solidFill>
              </a:rPr>
              <a:t>Interface</a:t>
            </a:r>
          </a:p>
        </p:txBody>
      </p:sp>
      <p:sp>
        <p:nvSpPr>
          <p:cNvPr id="26" name="Line 10"/>
          <p:cNvSpPr>
            <a:spLocks noChangeShapeType="1"/>
          </p:cNvSpPr>
          <p:nvPr/>
        </p:nvSpPr>
        <p:spPr bwMode="auto">
          <a:xfrm>
            <a:off x="4191000" y="457200"/>
            <a:ext cx="4953000" cy="0"/>
          </a:xfrm>
          <a:prstGeom prst="line">
            <a:avLst/>
          </a:prstGeom>
          <a:noFill/>
          <a:ln w="9525">
            <a:solidFill>
              <a:srgbClr val="0095DC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385" name="Rectangle 1"/>
          <p:cNvSpPr>
            <a:spLocks noChangeArrowheads="1"/>
          </p:cNvSpPr>
          <p:nvPr/>
        </p:nvSpPr>
        <p:spPr bwMode="auto">
          <a:xfrm>
            <a:off x="395536" y="2069649"/>
            <a:ext cx="4176464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PA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Esta permite al usuario interactuar con el UPS también maneja la comunicación entre </a:t>
            </a:r>
            <a:r>
              <a:rPr kumimoji="0" lang="es-PA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UPSs</a:t>
            </a:r>
            <a:r>
              <a:rPr kumimoji="0" lang="es-PA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.</a:t>
            </a:r>
            <a:endParaRPr kumimoji="0" lang="es-PA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764704"/>
            <a:ext cx="4400550" cy="248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5 Imagen" descr="Parallel Board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5441086" y="2847946"/>
            <a:ext cx="2510299" cy="36724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4" name="Title 1"/>
          <p:cNvSpPr>
            <a:spLocks noGrp="1"/>
          </p:cNvSpPr>
          <p:nvPr>
            <p:ph type="title" idx="4294967295"/>
          </p:nvPr>
        </p:nvSpPr>
        <p:spPr>
          <a:xfrm>
            <a:off x="395536" y="0"/>
            <a:ext cx="3505200" cy="914400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 eaLnBrk="1" hangingPunct="1"/>
            <a:r>
              <a:rPr lang="en-US" sz="3400" b="1" dirty="0" err="1" smtClean="0">
                <a:solidFill>
                  <a:srgbClr val="00B0F0"/>
                </a:solidFill>
              </a:rPr>
              <a:t>Ventilacion</a:t>
            </a:r>
            <a:endParaRPr lang="en-US" sz="3400" b="1" dirty="0" smtClean="0">
              <a:solidFill>
                <a:srgbClr val="00B0F0"/>
              </a:solidFill>
            </a:endParaRPr>
          </a:p>
        </p:txBody>
      </p:sp>
      <p:sp>
        <p:nvSpPr>
          <p:cNvPr id="26" name="Line 10"/>
          <p:cNvSpPr>
            <a:spLocks noChangeShapeType="1"/>
          </p:cNvSpPr>
          <p:nvPr/>
        </p:nvSpPr>
        <p:spPr bwMode="auto">
          <a:xfrm>
            <a:off x="4191000" y="457200"/>
            <a:ext cx="4953000" cy="0"/>
          </a:xfrm>
          <a:prstGeom prst="line">
            <a:avLst/>
          </a:prstGeom>
          <a:noFill/>
          <a:ln w="9525">
            <a:solidFill>
              <a:srgbClr val="0095DC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21" name="Rectangle 1"/>
          <p:cNvSpPr>
            <a:spLocks noChangeArrowheads="1"/>
          </p:cNvSpPr>
          <p:nvPr/>
        </p:nvSpPr>
        <p:spPr bwMode="auto">
          <a:xfrm>
            <a:off x="611560" y="2285673"/>
            <a:ext cx="3816424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PA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Mantiene el UPS en los rangos de temperatura apropiados para su funcionamiento normal.</a:t>
            </a:r>
            <a:endParaRPr kumimoji="0" lang="es-PA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4 Imagen" descr="P10008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4048" y="1772816"/>
            <a:ext cx="3672408" cy="27543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4" name="Title 1"/>
          <p:cNvSpPr>
            <a:spLocks noGrp="1"/>
          </p:cNvSpPr>
          <p:nvPr>
            <p:ph type="title" idx="4294967295"/>
          </p:nvPr>
        </p:nvSpPr>
        <p:spPr>
          <a:xfrm>
            <a:off x="457200" y="0"/>
            <a:ext cx="3505200" cy="914400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 eaLnBrk="1" hangingPunct="1"/>
            <a:r>
              <a:rPr lang="en-US" sz="3400" b="1" dirty="0" err="1" smtClean="0">
                <a:solidFill>
                  <a:srgbClr val="00B0F0"/>
                </a:solidFill>
              </a:rPr>
              <a:t>Diagnostico</a:t>
            </a:r>
            <a:endParaRPr lang="en-US" sz="3400" b="1" dirty="0" smtClean="0">
              <a:solidFill>
                <a:srgbClr val="00B0F0"/>
              </a:solidFill>
            </a:endParaRPr>
          </a:p>
        </p:txBody>
      </p:sp>
      <p:sp>
        <p:nvSpPr>
          <p:cNvPr id="26" name="Line 10"/>
          <p:cNvSpPr>
            <a:spLocks noChangeShapeType="1"/>
          </p:cNvSpPr>
          <p:nvPr/>
        </p:nvSpPr>
        <p:spPr bwMode="auto">
          <a:xfrm>
            <a:off x="4191000" y="457200"/>
            <a:ext cx="4953000" cy="0"/>
          </a:xfrm>
          <a:prstGeom prst="line">
            <a:avLst/>
          </a:prstGeom>
          <a:noFill/>
          <a:ln w="9525">
            <a:solidFill>
              <a:srgbClr val="0095DC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" name="3 CuadroTexto"/>
          <p:cNvSpPr txBox="1"/>
          <p:nvPr/>
        </p:nvSpPr>
        <p:spPr>
          <a:xfrm>
            <a:off x="971600" y="1484784"/>
            <a:ext cx="748883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A" sz="2000" dirty="0" smtClean="0"/>
              <a:t>Hay 3 tipo de niveles de </a:t>
            </a:r>
            <a:r>
              <a:rPr lang="es-PA" sz="2000" dirty="0" err="1" smtClean="0"/>
              <a:t>troubleshooting</a:t>
            </a:r>
            <a:r>
              <a:rPr lang="es-PA" sz="2000" dirty="0" smtClean="0"/>
              <a:t> o solución de problemas:</a:t>
            </a:r>
          </a:p>
          <a:p>
            <a:endParaRPr lang="es-PA" sz="2000" dirty="0" smtClean="0"/>
          </a:p>
          <a:p>
            <a:endParaRPr lang="es-PA" sz="2000" dirty="0" smtClean="0"/>
          </a:p>
          <a:p>
            <a:pPr marL="342900" indent="-342900">
              <a:buFont typeface="+mj-lt"/>
              <a:buAutoNum type="arabicPeriod"/>
            </a:pPr>
            <a:r>
              <a:rPr lang="es-PA" sz="2000" dirty="0" smtClean="0"/>
              <a:t>Sistema: El mas rápido y efectivo pero el mas costoso.</a:t>
            </a:r>
          </a:p>
          <a:p>
            <a:pPr marL="342900" indent="-342900">
              <a:buFont typeface="+mj-lt"/>
              <a:buAutoNum type="arabicPeriod"/>
            </a:pPr>
            <a:endParaRPr lang="es-PA" sz="2000" dirty="0" smtClean="0"/>
          </a:p>
          <a:p>
            <a:pPr marL="342900" indent="-342900">
              <a:buFont typeface="+mj-lt"/>
              <a:buAutoNum type="arabicPeriod"/>
            </a:pPr>
            <a:r>
              <a:rPr lang="es-PA" sz="2000" dirty="0" smtClean="0"/>
              <a:t>Tarjeta: Tiempo de reemplazo y costo medio.</a:t>
            </a:r>
          </a:p>
          <a:p>
            <a:pPr marL="342900" indent="-342900">
              <a:buFont typeface="+mj-lt"/>
              <a:buAutoNum type="arabicPeriod"/>
            </a:pPr>
            <a:endParaRPr lang="es-PA" sz="2000" dirty="0" smtClean="0"/>
          </a:p>
          <a:p>
            <a:pPr marL="342900" indent="-342900">
              <a:buFont typeface="+mj-lt"/>
              <a:buAutoNum type="arabicPeriod"/>
            </a:pPr>
            <a:r>
              <a:rPr lang="es-PA" sz="2000" dirty="0" smtClean="0"/>
              <a:t>Componente: Tiempo de reemplazo largo pero costo mucho mas bajo.</a:t>
            </a:r>
            <a:endParaRPr lang="es-PA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4" name="Title 1"/>
          <p:cNvSpPr>
            <a:spLocks noGrp="1"/>
          </p:cNvSpPr>
          <p:nvPr>
            <p:ph type="title" idx="4294967295"/>
          </p:nvPr>
        </p:nvSpPr>
        <p:spPr>
          <a:xfrm>
            <a:off x="457200" y="0"/>
            <a:ext cx="3505200" cy="914400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 eaLnBrk="1" hangingPunct="1"/>
            <a:r>
              <a:rPr lang="en-US" sz="3400" b="1" dirty="0" err="1" smtClean="0">
                <a:solidFill>
                  <a:srgbClr val="00B0F0"/>
                </a:solidFill>
              </a:rPr>
              <a:t>Informacion</a:t>
            </a:r>
            <a:endParaRPr lang="en-US" sz="3400" b="1" dirty="0" smtClean="0">
              <a:solidFill>
                <a:srgbClr val="00B0F0"/>
              </a:solidFill>
            </a:endParaRPr>
          </a:p>
        </p:txBody>
      </p:sp>
      <p:sp>
        <p:nvSpPr>
          <p:cNvPr id="26" name="Line 10"/>
          <p:cNvSpPr>
            <a:spLocks noChangeShapeType="1"/>
          </p:cNvSpPr>
          <p:nvPr/>
        </p:nvSpPr>
        <p:spPr bwMode="auto">
          <a:xfrm>
            <a:off x="4191000" y="457200"/>
            <a:ext cx="4953000" cy="0"/>
          </a:xfrm>
          <a:prstGeom prst="line">
            <a:avLst/>
          </a:prstGeom>
          <a:noFill/>
          <a:ln w="9525">
            <a:solidFill>
              <a:srgbClr val="0095DC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" name="3 CuadroTexto"/>
          <p:cNvSpPr txBox="1"/>
          <p:nvPr/>
        </p:nvSpPr>
        <p:spPr>
          <a:xfrm>
            <a:off x="467544" y="836713"/>
            <a:ext cx="6768752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A" sz="1600" dirty="0" smtClean="0"/>
              <a:t>Recopilar la información pertinente:</a:t>
            </a:r>
          </a:p>
          <a:p>
            <a:endParaRPr lang="es-PA" sz="1600" dirty="0" smtClean="0"/>
          </a:p>
          <a:p>
            <a:pPr marL="342900" indent="-342900"/>
            <a:r>
              <a:rPr lang="es-PA" sz="1600" b="1" dirty="0" smtClean="0"/>
              <a:t>1. Ambiente Eléctrico:</a:t>
            </a:r>
          </a:p>
          <a:p>
            <a:pPr>
              <a:buFont typeface="Arial" pitchFamily="34" charset="0"/>
              <a:buChar char="•"/>
            </a:pPr>
            <a:r>
              <a:rPr lang="es-PA" sz="1600" dirty="0" smtClean="0"/>
              <a:t>Voltaje de Entrada</a:t>
            </a:r>
          </a:p>
          <a:p>
            <a:pPr>
              <a:buFont typeface="Arial" pitchFamily="34" charset="0"/>
              <a:buChar char="•"/>
            </a:pPr>
            <a:r>
              <a:rPr lang="es-PA" sz="1600" dirty="0" smtClean="0"/>
              <a:t>Calidad de la energía</a:t>
            </a:r>
          </a:p>
          <a:p>
            <a:pPr>
              <a:buFont typeface="Arial" pitchFamily="34" charset="0"/>
              <a:buChar char="•"/>
            </a:pPr>
            <a:r>
              <a:rPr lang="es-PA" sz="1600" dirty="0" smtClean="0"/>
              <a:t>Frecuencia de la energía</a:t>
            </a:r>
          </a:p>
          <a:p>
            <a:pPr>
              <a:buFont typeface="Arial" pitchFamily="34" charset="0"/>
              <a:buChar char="•"/>
            </a:pPr>
            <a:r>
              <a:rPr lang="es-PA" sz="1600" dirty="0" smtClean="0"/>
              <a:t>Tipo de carga</a:t>
            </a:r>
          </a:p>
          <a:p>
            <a:pPr>
              <a:buFont typeface="Arial" pitchFamily="34" charset="0"/>
              <a:buChar char="•"/>
            </a:pPr>
            <a:r>
              <a:rPr lang="es-PA" sz="1600" dirty="0" smtClean="0"/>
              <a:t>Total de carga</a:t>
            </a:r>
          </a:p>
          <a:p>
            <a:pPr>
              <a:buFont typeface="Arial" pitchFamily="34" charset="0"/>
              <a:buChar char="•"/>
            </a:pPr>
            <a:r>
              <a:rPr lang="es-PA" sz="1600" dirty="0" smtClean="0"/>
              <a:t>Conexión eléctrica</a:t>
            </a:r>
          </a:p>
          <a:p>
            <a:pPr>
              <a:buFont typeface="Arial" pitchFamily="34" charset="0"/>
              <a:buChar char="•"/>
            </a:pPr>
            <a:r>
              <a:rPr lang="es-PA" sz="1600" dirty="0" smtClean="0"/>
              <a:t>Condiciones de la Tierra</a:t>
            </a:r>
          </a:p>
          <a:p>
            <a:pPr>
              <a:buFont typeface="Arial" pitchFamily="34" charset="0"/>
              <a:buChar char="•"/>
            </a:pPr>
            <a:r>
              <a:rPr lang="es-PA" sz="1600" dirty="0" smtClean="0"/>
              <a:t>Conexión a Tierra</a:t>
            </a:r>
          </a:p>
          <a:p>
            <a:pPr>
              <a:buFont typeface="Arial" pitchFamily="34" charset="0"/>
              <a:buChar char="•"/>
            </a:pPr>
            <a:endParaRPr lang="es-PA" sz="1600" dirty="0" smtClean="0"/>
          </a:p>
          <a:p>
            <a:pPr marL="342900" indent="-342900"/>
            <a:r>
              <a:rPr lang="es-PA" sz="1600" b="1" dirty="0" smtClean="0"/>
              <a:t>2. Ambiente Físico:</a:t>
            </a:r>
          </a:p>
          <a:p>
            <a:pPr>
              <a:buFont typeface="Arial" pitchFamily="34" charset="0"/>
              <a:buChar char="•"/>
            </a:pPr>
            <a:r>
              <a:rPr lang="es-PA" sz="1600" dirty="0" smtClean="0"/>
              <a:t>Temperatura </a:t>
            </a:r>
          </a:p>
          <a:p>
            <a:pPr>
              <a:buFont typeface="Arial" pitchFamily="34" charset="0"/>
              <a:buChar char="•"/>
            </a:pPr>
            <a:r>
              <a:rPr lang="es-PA" sz="1600" dirty="0" smtClean="0"/>
              <a:t>Ventilación</a:t>
            </a:r>
          </a:p>
          <a:p>
            <a:pPr>
              <a:buFont typeface="Arial" pitchFamily="34" charset="0"/>
              <a:buChar char="•"/>
            </a:pPr>
            <a:r>
              <a:rPr lang="es-PA" sz="1600" dirty="0" smtClean="0"/>
              <a:t>Humedad</a:t>
            </a:r>
          </a:p>
          <a:p>
            <a:pPr>
              <a:buFont typeface="Arial" pitchFamily="34" charset="0"/>
              <a:buChar char="•"/>
            </a:pPr>
            <a:r>
              <a:rPr lang="es-PA" sz="1600" dirty="0" smtClean="0"/>
              <a:t>Altura</a:t>
            </a:r>
          </a:p>
          <a:p>
            <a:pPr>
              <a:buFont typeface="Arial" pitchFamily="34" charset="0"/>
              <a:buChar char="•"/>
            </a:pPr>
            <a:r>
              <a:rPr lang="es-PA" sz="1600" dirty="0" smtClean="0"/>
              <a:t>Polvo o Sal</a:t>
            </a:r>
          </a:p>
          <a:p>
            <a:endParaRPr lang="es-PA" sz="1600" dirty="0" smtClean="0"/>
          </a:p>
          <a:p>
            <a:pPr marL="342900" indent="-342900"/>
            <a:r>
              <a:rPr lang="es-PA" sz="1600" b="1" dirty="0" smtClean="0"/>
              <a:t>3. El evento antes de problema</a:t>
            </a:r>
          </a:p>
          <a:p>
            <a:pPr marL="342900" indent="-342900"/>
            <a:r>
              <a:rPr lang="es-PA" sz="1600" b="1" dirty="0" smtClean="0"/>
              <a:t>4. Registro de la falla (LED, Alarma, </a:t>
            </a:r>
            <a:r>
              <a:rPr lang="es-PA" sz="1600" b="1" dirty="0" err="1" smtClean="0"/>
              <a:t>Codigo</a:t>
            </a:r>
            <a:r>
              <a:rPr lang="es-PA" sz="1600" b="1" dirty="0" smtClean="0"/>
              <a:t>)</a:t>
            </a:r>
          </a:p>
          <a:p>
            <a:endParaRPr lang="es-PA" dirty="0" smtClean="0"/>
          </a:p>
          <a:p>
            <a:endParaRPr lang="es-PA" dirty="0" smtClean="0"/>
          </a:p>
          <a:p>
            <a:endParaRPr lang="es-PA" dirty="0"/>
          </a:p>
        </p:txBody>
      </p:sp>
      <p:pic>
        <p:nvPicPr>
          <p:cNvPr id="6" name="5 Imagen" descr="P101027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36096" y="692696"/>
            <a:ext cx="3240360" cy="2430270"/>
          </a:xfrm>
          <a:prstGeom prst="rect">
            <a:avLst/>
          </a:prstGeom>
        </p:spPr>
      </p:pic>
      <p:pic>
        <p:nvPicPr>
          <p:cNvPr id="8" name="7 Imagen" descr="P101027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64087" y="3356992"/>
            <a:ext cx="3312368" cy="24842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4" name="Title 1"/>
          <p:cNvSpPr>
            <a:spLocks noGrp="1"/>
          </p:cNvSpPr>
          <p:nvPr>
            <p:ph type="title" idx="4294967295"/>
          </p:nvPr>
        </p:nvSpPr>
        <p:spPr>
          <a:xfrm>
            <a:off x="457200" y="0"/>
            <a:ext cx="3505200" cy="914400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 eaLnBrk="1" hangingPunct="1"/>
            <a:r>
              <a:rPr lang="en-US" sz="3400" b="1" dirty="0" err="1" smtClean="0">
                <a:solidFill>
                  <a:srgbClr val="00B0F0"/>
                </a:solidFill>
              </a:rPr>
              <a:t>Introduccion</a:t>
            </a:r>
            <a:endParaRPr lang="en-US" sz="3400" b="1" dirty="0" smtClean="0">
              <a:solidFill>
                <a:srgbClr val="00B0F0"/>
              </a:solidFill>
            </a:endParaRPr>
          </a:p>
        </p:txBody>
      </p:sp>
      <p:sp>
        <p:nvSpPr>
          <p:cNvPr id="26" name="Line 10"/>
          <p:cNvSpPr>
            <a:spLocks noChangeShapeType="1"/>
          </p:cNvSpPr>
          <p:nvPr/>
        </p:nvSpPr>
        <p:spPr bwMode="auto">
          <a:xfrm>
            <a:off x="4191000" y="457200"/>
            <a:ext cx="4953000" cy="0"/>
          </a:xfrm>
          <a:prstGeom prst="line">
            <a:avLst/>
          </a:prstGeom>
          <a:noFill/>
          <a:ln w="9525">
            <a:solidFill>
              <a:srgbClr val="0095DC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" name="3 CuadroTexto"/>
          <p:cNvSpPr txBox="1"/>
          <p:nvPr/>
        </p:nvSpPr>
        <p:spPr>
          <a:xfrm>
            <a:off x="1115616" y="1196752"/>
            <a:ext cx="6336704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400" b="1" dirty="0" err="1" smtClean="0">
                <a:solidFill>
                  <a:srgbClr val="00B0F0"/>
                </a:solidFill>
              </a:rPr>
              <a:t>Medidas</a:t>
            </a:r>
            <a:r>
              <a:rPr lang="en-US" sz="2400" b="1" dirty="0" smtClean="0">
                <a:solidFill>
                  <a:srgbClr val="00B0F0"/>
                </a:solidFill>
              </a:rPr>
              <a:t> de </a:t>
            </a:r>
            <a:r>
              <a:rPr lang="en-US" sz="2400" b="1" dirty="0" err="1" smtClean="0">
                <a:solidFill>
                  <a:srgbClr val="00B0F0"/>
                </a:solidFill>
              </a:rPr>
              <a:t>Seguridad</a:t>
            </a:r>
            <a:endParaRPr lang="en-US" sz="2400" b="1" dirty="0" smtClean="0">
              <a:solidFill>
                <a:srgbClr val="00B0F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2400" b="1" dirty="0" err="1" smtClean="0">
                <a:solidFill>
                  <a:srgbClr val="00B0F0"/>
                </a:solidFill>
              </a:rPr>
              <a:t>Herramientas</a:t>
            </a:r>
            <a:endParaRPr lang="en-US" sz="2400" b="1" dirty="0" smtClean="0">
              <a:solidFill>
                <a:srgbClr val="00B0F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2400" b="1" dirty="0" err="1" smtClean="0">
                <a:solidFill>
                  <a:srgbClr val="00B0F0"/>
                </a:solidFill>
              </a:rPr>
              <a:t>Modulos</a:t>
            </a:r>
            <a:endParaRPr lang="en-US" sz="2400" b="1" dirty="0" smtClean="0">
              <a:solidFill>
                <a:srgbClr val="00B0F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2400" b="1" dirty="0" err="1" smtClean="0">
                <a:solidFill>
                  <a:srgbClr val="00B0F0"/>
                </a:solidFill>
              </a:rPr>
              <a:t>Diagnostico</a:t>
            </a:r>
            <a:endParaRPr lang="en-US" sz="2400" b="1" dirty="0" smtClean="0">
              <a:solidFill>
                <a:srgbClr val="00B0F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2400" b="1" dirty="0" err="1" smtClean="0">
                <a:solidFill>
                  <a:srgbClr val="00B0F0"/>
                </a:solidFill>
              </a:rPr>
              <a:t>Solucion</a:t>
            </a:r>
            <a:r>
              <a:rPr lang="en-US" sz="2400" b="1" dirty="0" smtClean="0">
                <a:solidFill>
                  <a:srgbClr val="00B0F0"/>
                </a:solidFill>
              </a:rPr>
              <a:t> de </a:t>
            </a:r>
            <a:r>
              <a:rPr lang="en-US" sz="2400" b="1" dirty="0" err="1" smtClean="0">
                <a:solidFill>
                  <a:srgbClr val="00B0F0"/>
                </a:solidFill>
              </a:rPr>
              <a:t>Problemas</a:t>
            </a:r>
            <a:endParaRPr lang="en-US" sz="2400" b="1" dirty="0" smtClean="0">
              <a:solidFill>
                <a:srgbClr val="00B0F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2400" b="1" dirty="0" err="1" smtClean="0">
                <a:solidFill>
                  <a:srgbClr val="00B0F0"/>
                </a:solidFill>
              </a:rPr>
              <a:t>Medicion</a:t>
            </a:r>
            <a:r>
              <a:rPr lang="en-US" sz="2400" b="1" dirty="0" smtClean="0">
                <a:solidFill>
                  <a:srgbClr val="00B0F0"/>
                </a:solidFill>
              </a:rPr>
              <a:t> de </a:t>
            </a:r>
            <a:r>
              <a:rPr lang="en-US" sz="2400" b="1" dirty="0" err="1" smtClean="0">
                <a:solidFill>
                  <a:srgbClr val="00B0F0"/>
                </a:solidFill>
              </a:rPr>
              <a:t>Impedancia</a:t>
            </a:r>
            <a:endParaRPr lang="en-US" sz="2400" b="1" dirty="0" smtClean="0">
              <a:solidFill>
                <a:srgbClr val="00B0F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2400" b="1" dirty="0" err="1" smtClean="0">
                <a:solidFill>
                  <a:srgbClr val="00B0F0"/>
                </a:solidFill>
              </a:rPr>
              <a:t>Instalacion</a:t>
            </a:r>
            <a:endParaRPr lang="en-US" sz="2400" b="1" dirty="0" smtClean="0">
              <a:solidFill>
                <a:srgbClr val="00B0F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2400" b="1" dirty="0" smtClean="0">
                <a:solidFill>
                  <a:srgbClr val="00B0F0"/>
                </a:solidFill>
              </a:rPr>
              <a:t>HyperTerminal</a:t>
            </a:r>
          </a:p>
          <a:p>
            <a:pPr>
              <a:buFont typeface="Arial" pitchFamily="34" charset="0"/>
              <a:buChar char="•"/>
            </a:pPr>
            <a:r>
              <a:rPr lang="en-US" sz="2400" b="1" dirty="0" err="1" smtClean="0">
                <a:solidFill>
                  <a:srgbClr val="00B0F0"/>
                </a:solidFill>
              </a:rPr>
              <a:t>Calibracion</a:t>
            </a:r>
            <a:endParaRPr lang="en-US" sz="2400" b="1" dirty="0" smtClean="0">
              <a:solidFill>
                <a:srgbClr val="00B0F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2400" b="1" dirty="0" err="1" smtClean="0">
                <a:solidFill>
                  <a:srgbClr val="00B0F0"/>
                </a:solidFill>
              </a:rPr>
              <a:t>Conexion</a:t>
            </a:r>
            <a:r>
              <a:rPr lang="en-US" sz="2400" b="1" dirty="0" smtClean="0">
                <a:solidFill>
                  <a:srgbClr val="00B0F0"/>
                </a:solidFill>
              </a:rPr>
              <a:t> </a:t>
            </a:r>
            <a:r>
              <a:rPr lang="en-US" sz="2400" b="1" dirty="0" err="1" smtClean="0">
                <a:solidFill>
                  <a:srgbClr val="00B0F0"/>
                </a:solidFill>
              </a:rPr>
              <a:t>Paralela</a:t>
            </a:r>
            <a:endParaRPr lang="en-US" sz="2400" b="1" dirty="0" smtClean="0">
              <a:solidFill>
                <a:srgbClr val="00B0F0"/>
              </a:solidFill>
            </a:endParaRPr>
          </a:p>
          <a:p>
            <a:endParaRPr lang="en-US" b="1" dirty="0" smtClean="0">
              <a:solidFill>
                <a:srgbClr val="00B0F0"/>
              </a:solidFill>
            </a:endParaRPr>
          </a:p>
          <a:p>
            <a:endParaRPr lang="es-P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4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4258816" cy="914400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 eaLnBrk="1" hangingPunct="1"/>
            <a:r>
              <a:rPr lang="en-US" sz="3400" b="1" dirty="0" err="1" smtClean="0">
                <a:solidFill>
                  <a:srgbClr val="00B0F0"/>
                </a:solidFill>
              </a:rPr>
              <a:t>Solucion</a:t>
            </a:r>
            <a:r>
              <a:rPr lang="en-US" sz="3400" b="1" dirty="0" smtClean="0">
                <a:solidFill>
                  <a:srgbClr val="00B0F0"/>
                </a:solidFill>
              </a:rPr>
              <a:t> de </a:t>
            </a:r>
            <a:r>
              <a:rPr lang="en-US" sz="3400" b="1" dirty="0" err="1" smtClean="0">
                <a:solidFill>
                  <a:srgbClr val="00B0F0"/>
                </a:solidFill>
              </a:rPr>
              <a:t>Problemas</a:t>
            </a:r>
            <a:endParaRPr lang="en-US" sz="3400" b="1" dirty="0" smtClean="0">
              <a:solidFill>
                <a:srgbClr val="00B0F0"/>
              </a:solidFill>
            </a:endParaRPr>
          </a:p>
        </p:txBody>
      </p:sp>
      <p:sp>
        <p:nvSpPr>
          <p:cNvPr id="26" name="Line 10"/>
          <p:cNvSpPr>
            <a:spLocks noChangeShapeType="1"/>
          </p:cNvSpPr>
          <p:nvPr/>
        </p:nvSpPr>
        <p:spPr bwMode="auto">
          <a:xfrm>
            <a:off x="4191000" y="457200"/>
            <a:ext cx="4953000" cy="0"/>
          </a:xfrm>
          <a:prstGeom prst="line">
            <a:avLst/>
          </a:prstGeom>
          <a:noFill/>
          <a:ln w="9525">
            <a:solidFill>
              <a:srgbClr val="0095DC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" name="3 CuadroTexto"/>
          <p:cNvSpPr txBox="1"/>
          <p:nvPr/>
        </p:nvSpPr>
        <p:spPr>
          <a:xfrm>
            <a:off x="395536" y="1124744"/>
            <a:ext cx="3888432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endParaRPr lang="es-PA" sz="2000" dirty="0" smtClean="0"/>
          </a:p>
          <a:p>
            <a:pPr marL="457200" indent="-457200">
              <a:buFont typeface="+mj-lt"/>
              <a:buAutoNum type="arabicPeriod"/>
            </a:pPr>
            <a:r>
              <a:rPr lang="es-PA" sz="2000" dirty="0" smtClean="0"/>
              <a:t>Inspección Visual</a:t>
            </a:r>
          </a:p>
          <a:p>
            <a:pPr marL="457200" indent="-457200">
              <a:buFont typeface="+mj-lt"/>
              <a:buAutoNum type="arabicPeriod"/>
            </a:pPr>
            <a:r>
              <a:rPr lang="es-PA" sz="2000" dirty="0" smtClean="0"/>
              <a:t>Alarmas</a:t>
            </a:r>
          </a:p>
          <a:p>
            <a:pPr marL="457200" indent="-457200">
              <a:buFont typeface="+mj-lt"/>
              <a:buAutoNum type="arabicPeriod"/>
            </a:pPr>
            <a:r>
              <a:rPr lang="es-PA" sz="2000" dirty="0" smtClean="0"/>
              <a:t>LEDS</a:t>
            </a:r>
          </a:p>
          <a:p>
            <a:pPr marL="457200" indent="-457200">
              <a:buFont typeface="+mj-lt"/>
              <a:buAutoNum type="arabicPeriod"/>
            </a:pPr>
            <a:r>
              <a:rPr lang="es-PA" sz="2000" dirty="0" err="1" smtClean="0"/>
              <a:t>Fault</a:t>
            </a:r>
            <a:r>
              <a:rPr lang="es-PA" sz="2000" dirty="0" smtClean="0"/>
              <a:t> </a:t>
            </a:r>
            <a:r>
              <a:rPr lang="es-PA" sz="2000" dirty="0" err="1" smtClean="0"/>
              <a:t>Code</a:t>
            </a:r>
            <a:endParaRPr lang="es-PA" sz="2000" dirty="0" smtClean="0"/>
          </a:p>
          <a:p>
            <a:pPr marL="457200" indent="-457200">
              <a:buFont typeface="+mj-lt"/>
              <a:buAutoNum type="arabicPeriod"/>
            </a:pPr>
            <a:r>
              <a:rPr lang="es-PA" sz="2000" dirty="0" smtClean="0"/>
              <a:t>Diagrama de Flujos</a:t>
            </a:r>
          </a:p>
          <a:p>
            <a:pPr marL="457200" indent="-457200">
              <a:buFont typeface="+mj-lt"/>
              <a:buAutoNum type="arabicPeriod"/>
            </a:pPr>
            <a:r>
              <a:rPr lang="es-PA" sz="2000" dirty="0" err="1" smtClean="0"/>
              <a:t>Medicion</a:t>
            </a:r>
            <a:r>
              <a:rPr lang="es-PA" sz="2000" dirty="0" smtClean="0"/>
              <a:t> de </a:t>
            </a:r>
            <a:r>
              <a:rPr lang="es-PA" sz="2000" dirty="0" err="1" smtClean="0"/>
              <a:t>Impedacia</a:t>
            </a:r>
            <a:endParaRPr lang="es-PA" sz="2000" dirty="0" smtClean="0"/>
          </a:p>
          <a:p>
            <a:endParaRPr lang="es-PA" dirty="0" smtClean="0"/>
          </a:p>
        </p:txBody>
      </p:sp>
      <p:sp>
        <p:nvSpPr>
          <p:cNvPr id="5" name="4 CuadroTexto"/>
          <p:cNvSpPr txBox="1"/>
          <p:nvPr/>
        </p:nvSpPr>
        <p:spPr>
          <a:xfrm>
            <a:off x="4716016" y="620688"/>
            <a:ext cx="316835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A" dirty="0" smtClean="0"/>
              <a:t>1.</a:t>
            </a:r>
          </a:p>
          <a:p>
            <a:r>
              <a:rPr lang="es-PA" dirty="0" smtClean="0"/>
              <a:t>Señales de quemado</a:t>
            </a:r>
          </a:p>
          <a:p>
            <a:r>
              <a:rPr lang="es-PA" dirty="0" smtClean="0"/>
              <a:t>Cables quemados</a:t>
            </a:r>
          </a:p>
          <a:p>
            <a:r>
              <a:rPr lang="es-PA" dirty="0" smtClean="0"/>
              <a:t>Cables desconectados</a:t>
            </a:r>
          </a:p>
          <a:p>
            <a:r>
              <a:rPr lang="es-PA" dirty="0" smtClean="0"/>
              <a:t>Mala conexión eléctrica</a:t>
            </a:r>
          </a:p>
          <a:p>
            <a:r>
              <a:rPr lang="es-PA" dirty="0" smtClean="0"/>
              <a:t>Falta de Tierra</a:t>
            </a:r>
            <a:endParaRPr lang="es-PA" dirty="0"/>
          </a:p>
        </p:txBody>
      </p:sp>
      <p:sp>
        <p:nvSpPr>
          <p:cNvPr id="7" name="6 CuadroTexto"/>
          <p:cNvSpPr txBox="1"/>
          <p:nvPr/>
        </p:nvSpPr>
        <p:spPr>
          <a:xfrm>
            <a:off x="4716016" y="2564904"/>
            <a:ext cx="34563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A" dirty="0" smtClean="0"/>
              <a:t>2.</a:t>
            </a:r>
          </a:p>
          <a:p>
            <a:r>
              <a:rPr lang="es-PA" dirty="0" smtClean="0"/>
              <a:t>Alarma Seguida – Falla</a:t>
            </a:r>
          </a:p>
          <a:p>
            <a:r>
              <a:rPr lang="es-PA" dirty="0" smtClean="0"/>
              <a:t>Alarma Separada – Advertencia</a:t>
            </a:r>
            <a:endParaRPr lang="es-PA" dirty="0"/>
          </a:p>
        </p:txBody>
      </p:sp>
      <p:sp>
        <p:nvSpPr>
          <p:cNvPr id="8" name="7 CuadroTexto"/>
          <p:cNvSpPr txBox="1"/>
          <p:nvPr/>
        </p:nvSpPr>
        <p:spPr>
          <a:xfrm>
            <a:off x="4716016" y="3573016"/>
            <a:ext cx="3384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A" dirty="0" smtClean="0"/>
              <a:t>3.</a:t>
            </a:r>
          </a:p>
          <a:p>
            <a:r>
              <a:rPr lang="es-PA" dirty="0" smtClean="0"/>
              <a:t>Ver la tabla de </a:t>
            </a:r>
            <a:r>
              <a:rPr lang="es-PA" dirty="0" smtClean="0">
                <a:hlinkClick r:id="rId2" action="ppaction://hlinkfile"/>
              </a:rPr>
              <a:t>Diagnostico</a:t>
            </a:r>
            <a:endParaRPr lang="es-PA" dirty="0"/>
          </a:p>
        </p:txBody>
      </p:sp>
      <p:sp>
        <p:nvSpPr>
          <p:cNvPr id="9" name="8 CuadroTexto"/>
          <p:cNvSpPr txBox="1"/>
          <p:nvPr/>
        </p:nvSpPr>
        <p:spPr>
          <a:xfrm>
            <a:off x="4716016" y="4509120"/>
            <a:ext cx="30243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A" dirty="0" smtClean="0"/>
              <a:t>4. </a:t>
            </a:r>
          </a:p>
          <a:p>
            <a:r>
              <a:rPr lang="es-PA" dirty="0" smtClean="0"/>
              <a:t>Ver tabla de </a:t>
            </a:r>
            <a:r>
              <a:rPr lang="es-PA" dirty="0" err="1" smtClean="0">
                <a:hlinkClick r:id="rId3" action="ppaction://hlinkfile"/>
              </a:rPr>
              <a:t>Fault</a:t>
            </a:r>
            <a:r>
              <a:rPr lang="es-PA" dirty="0" smtClean="0">
                <a:hlinkClick r:id="rId3" action="ppaction://hlinkfile"/>
              </a:rPr>
              <a:t> </a:t>
            </a:r>
            <a:r>
              <a:rPr lang="es-PA" dirty="0" err="1" smtClean="0">
                <a:hlinkClick r:id="rId3" action="ppaction://hlinkfile"/>
              </a:rPr>
              <a:t>Code</a:t>
            </a:r>
            <a:endParaRPr lang="es-PA" dirty="0"/>
          </a:p>
        </p:txBody>
      </p:sp>
      <p:sp>
        <p:nvSpPr>
          <p:cNvPr id="10" name="9 CuadroTexto"/>
          <p:cNvSpPr txBox="1"/>
          <p:nvPr/>
        </p:nvSpPr>
        <p:spPr>
          <a:xfrm>
            <a:off x="395536" y="4293096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A" dirty="0" smtClean="0"/>
              <a:t>5.  Ver tabla de </a:t>
            </a:r>
            <a:r>
              <a:rPr lang="es-PA" dirty="0" smtClean="0">
                <a:hlinkClick r:id="rId4" action="ppaction://hlinkfile"/>
              </a:rPr>
              <a:t>Diagramas</a:t>
            </a:r>
            <a:endParaRPr lang="es-PA" dirty="0"/>
          </a:p>
        </p:txBody>
      </p:sp>
      <p:sp>
        <p:nvSpPr>
          <p:cNvPr id="11" name="10 CuadroTexto"/>
          <p:cNvSpPr txBox="1"/>
          <p:nvPr/>
        </p:nvSpPr>
        <p:spPr>
          <a:xfrm>
            <a:off x="395536" y="4869160"/>
            <a:ext cx="3384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A" dirty="0" smtClean="0"/>
              <a:t>6. Ver Tabla </a:t>
            </a:r>
            <a:r>
              <a:rPr lang="es-PA" dirty="0" smtClean="0">
                <a:hlinkClick r:id="rId5" action="ppaction://hlinksldjump"/>
              </a:rPr>
              <a:t>medición estática</a:t>
            </a:r>
            <a:endParaRPr lang="es-PA" dirty="0" smtClean="0"/>
          </a:p>
          <a:p>
            <a:endParaRPr lang="es-P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4" name="Title 1"/>
          <p:cNvSpPr>
            <a:spLocks noGrp="1"/>
          </p:cNvSpPr>
          <p:nvPr>
            <p:ph type="title" idx="4294967295"/>
          </p:nvPr>
        </p:nvSpPr>
        <p:spPr>
          <a:xfrm>
            <a:off x="457200" y="0"/>
            <a:ext cx="4042792" cy="914400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 eaLnBrk="1" hangingPunct="1"/>
            <a:r>
              <a:rPr lang="en-US" sz="3400" b="1" dirty="0" err="1" smtClean="0">
                <a:solidFill>
                  <a:srgbClr val="00B0F0"/>
                </a:solidFill>
              </a:rPr>
              <a:t>Medicion</a:t>
            </a:r>
            <a:r>
              <a:rPr lang="en-US" sz="3400" b="1" dirty="0" smtClean="0">
                <a:solidFill>
                  <a:srgbClr val="00B0F0"/>
                </a:solidFill>
              </a:rPr>
              <a:t> de </a:t>
            </a:r>
            <a:r>
              <a:rPr lang="en-US" sz="3400" b="1" dirty="0" err="1" smtClean="0">
                <a:solidFill>
                  <a:srgbClr val="00B0F0"/>
                </a:solidFill>
              </a:rPr>
              <a:t>Impedancia</a:t>
            </a:r>
            <a:endParaRPr lang="en-US" sz="3400" b="1" dirty="0" smtClean="0">
              <a:solidFill>
                <a:srgbClr val="00B0F0"/>
              </a:solidFill>
            </a:endParaRPr>
          </a:p>
        </p:txBody>
      </p:sp>
      <p:sp>
        <p:nvSpPr>
          <p:cNvPr id="26" name="Line 10"/>
          <p:cNvSpPr>
            <a:spLocks noChangeShapeType="1"/>
          </p:cNvSpPr>
          <p:nvPr/>
        </p:nvSpPr>
        <p:spPr bwMode="auto">
          <a:xfrm>
            <a:off x="4191000" y="457200"/>
            <a:ext cx="4953000" cy="0"/>
          </a:xfrm>
          <a:prstGeom prst="line">
            <a:avLst/>
          </a:prstGeom>
          <a:noFill/>
          <a:ln w="9525">
            <a:solidFill>
              <a:srgbClr val="0095DC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2662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196752"/>
            <a:ext cx="7097543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4 Imagen" descr="P1030209.JPG">
            <a:hlinkClick r:id="rId3" action="ppaction://hlinkfile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9552" y="3645024"/>
            <a:ext cx="2304256" cy="1728192"/>
          </a:xfrm>
          <a:prstGeom prst="rect">
            <a:avLst/>
          </a:prstGeom>
        </p:spPr>
      </p:pic>
      <p:pic>
        <p:nvPicPr>
          <p:cNvPr id="6" name="5 Imagen" descr="P1030208.JPG">
            <a:hlinkClick r:id="rId5" action="ppaction://hlinkfile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516216" y="3212976"/>
            <a:ext cx="1923678" cy="2564904"/>
          </a:xfrm>
          <a:prstGeom prst="rect">
            <a:avLst/>
          </a:prstGeom>
        </p:spPr>
      </p:pic>
      <p:pic>
        <p:nvPicPr>
          <p:cNvPr id="7" name="6 Imagen" descr="P1030207.JPG">
            <a:hlinkClick r:id="rId7" action="ppaction://hlinkfile"/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491880" y="3212976"/>
            <a:ext cx="1995686" cy="26609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4" name="Title 1"/>
          <p:cNvSpPr>
            <a:spLocks noGrp="1"/>
          </p:cNvSpPr>
          <p:nvPr>
            <p:ph type="title" idx="4294967295"/>
          </p:nvPr>
        </p:nvSpPr>
        <p:spPr>
          <a:xfrm>
            <a:off x="457200" y="0"/>
            <a:ext cx="3505200" cy="914400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r>
              <a:rPr lang="en-US" sz="3400" b="1" dirty="0" err="1" smtClean="0">
                <a:solidFill>
                  <a:srgbClr val="00B0F0"/>
                </a:solidFill>
              </a:rPr>
              <a:t>Medicion</a:t>
            </a:r>
            <a:r>
              <a:rPr lang="en-US" sz="3400" b="1" dirty="0" smtClean="0">
                <a:solidFill>
                  <a:srgbClr val="00B0F0"/>
                </a:solidFill>
              </a:rPr>
              <a:t> de </a:t>
            </a:r>
            <a:r>
              <a:rPr lang="en-US" sz="3400" b="1" dirty="0" err="1" smtClean="0">
                <a:solidFill>
                  <a:srgbClr val="00B0F0"/>
                </a:solidFill>
              </a:rPr>
              <a:t>Impedancia</a:t>
            </a:r>
            <a:endParaRPr lang="en-US" sz="3400" b="1" dirty="0" smtClean="0">
              <a:solidFill>
                <a:srgbClr val="00B0F0"/>
              </a:solidFill>
            </a:endParaRPr>
          </a:p>
        </p:txBody>
      </p:sp>
      <p:sp>
        <p:nvSpPr>
          <p:cNvPr id="26" name="Line 10"/>
          <p:cNvSpPr>
            <a:spLocks noChangeShapeType="1"/>
          </p:cNvSpPr>
          <p:nvPr/>
        </p:nvSpPr>
        <p:spPr bwMode="auto">
          <a:xfrm>
            <a:off x="4191000" y="457200"/>
            <a:ext cx="4953000" cy="0"/>
          </a:xfrm>
          <a:prstGeom prst="line">
            <a:avLst/>
          </a:prstGeom>
          <a:noFill/>
          <a:ln w="9525">
            <a:solidFill>
              <a:srgbClr val="0095DC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2560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052736"/>
            <a:ext cx="6057900" cy="300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4 Imagen" descr="P1030210.JPG">
            <a:hlinkClick r:id="rId3" action="ppaction://hlinkfile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28184" y="620688"/>
            <a:ext cx="1296144" cy="972108"/>
          </a:xfrm>
          <a:prstGeom prst="rect">
            <a:avLst/>
          </a:prstGeom>
        </p:spPr>
      </p:pic>
      <p:pic>
        <p:nvPicPr>
          <p:cNvPr id="6" name="5 Imagen" descr="P1030211.JPG">
            <a:hlinkClick r:id="rId5" action="ppaction://hlinkfile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668344" y="620688"/>
            <a:ext cx="1259632" cy="944724"/>
          </a:xfrm>
          <a:prstGeom prst="rect">
            <a:avLst/>
          </a:prstGeom>
        </p:spPr>
      </p:pic>
      <p:pic>
        <p:nvPicPr>
          <p:cNvPr id="7" name="6 Imagen" descr="P1030212.JPG">
            <a:hlinkClick r:id="rId7" action="ppaction://hlinkfile"/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092280" y="1700808"/>
            <a:ext cx="951570" cy="1268760"/>
          </a:xfrm>
          <a:prstGeom prst="rect">
            <a:avLst/>
          </a:prstGeom>
        </p:spPr>
      </p:pic>
      <p:sp>
        <p:nvSpPr>
          <p:cNvPr id="8" name="7 Rectángulo"/>
          <p:cNvSpPr/>
          <p:nvPr/>
        </p:nvSpPr>
        <p:spPr>
          <a:xfrm>
            <a:off x="6228184" y="548680"/>
            <a:ext cx="2736304" cy="252028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/>
          </a:p>
        </p:txBody>
      </p:sp>
      <p:pic>
        <p:nvPicPr>
          <p:cNvPr id="9" name="8 Imagen" descr="P1030214.JPG">
            <a:hlinkClick r:id="rId9" action="ppaction://hlinkfile"/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948264" y="3356992"/>
            <a:ext cx="1131590" cy="1508787"/>
          </a:xfrm>
          <a:prstGeom prst="rect">
            <a:avLst/>
          </a:prstGeom>
        </p:spPr>
      </p:pic>
      <p:sp>
        <p:nvSpPr>
          <p:cNvPr id="10" name="9 Rectángulo"/>
          <p:cNvSpPr/>
          <p:nvPr/>
        </p:nvSpPr>
        <p:spPr>
          <a:xfrm>
            <a:off x="6660232" y="3284984"/>
            <a:ext cx="1944216" cy="165618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/>
          </a:p>
        </p:txBody>
      </p:sp>
      <p:sp>
        <p:nvSpPr>
          <p:cNvPr id="11" name="10 CuadroTexto"/>
          <p:cNvSpPr txBox="1"/>
          <p:nvPr/>
        </p:nvSpPr>
        <p:spPr>
          <a:xfrm>
            <a:off x="6516216" y="1844824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A" dirty="0" smtClean="0"/>
              <a:t>1</a:t>
            </a:r>
            <a:endParaRPr lang="es-PA" dirty="0"/>
          </a:p>
        </p:txBody>
      </p:sp>
      <p:sp>
        <p:nvSpPr>
          <p:cNvPr id="12" name="11 CuadroTexto"/>
          <p:cNvSpPr txBox="1"/>
          <p:nvPr/>
        </p:nvSpPr>
        <p:spPr>
          <a:xfrm>
            <a:off x="8172400" y="3284984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A" dirty="0" smtClean="0"/>
              <a:t>2</a:t>
            </a:r>
            <a:endParaRPr lang="es-PA" dirty="0"/>
          </a:p>
        </p:txBody>
      </p:sp>
      <p:pic>
        <p:nvPicPr>
          <p:cNvPr id="13" name="12 Imagen" descr="P1030215.JPG">
            <a:hlinkClick r:id="rId11" action="ppaction://hlinkfile"/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6876256" y="5085184"/>
            <a:ext cx="1259632" cy="944724"/>
          </a:xfrm>
          <a:prstGeom prst="rect">
            <a:avLst/>
          </a:prstGeom>
        </p:spPr>
      </p:pic>
      <p:sp>
        <p:nvSpPr>
          <p:cNvPr id="14" name="13 Rectángulo"/>
          <p:cNvSpPr/>
          <p:nvPr/>
        </p:nvSpPr>
        <p:spPr>
          <a:xfrm>
            <a:off x="6660232" y="5013176"/>
            <a:ext cx="1944216" cy="108012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/>
          </a:p>
        </p:txBody>
      </p:sp>
      <p:sp>
        <p:nvSpPr>
          <p:cNvPr id="15" name="14 CuadroTexto"/>
          <p:cNvSpPr txBox="1"/>
          <p:nvPr/>
        </p:nvSpPr>
        <p:spPr>
          <a:xfrm>
            <a:off x="8172400" y="5517232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A" dirty="0" smtClean="0"/>
              <a:t>3</a:t>
            </a:r>
            <a:endParaRPr lang="es-PA" dirty="0"/>
          </a:p>
        </p:txBody>
      </p:sp>
      <p:sp>
        <p:nvSpPr>
          <p:cNvPr id="16" name="15 CuadroTexto"/>
          <p:cNvSpPr txBox="1"/>
          <p:nvPr/>
        </p:nvSpPr>
        <p:spPr>
          <a:xfrm>
            <a:off x="323528" y="3645024"/>
            <a:ext cx="36004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PA" sz="1200" dirty="0" smtClean="0"/>
              <a:t>5</a:t>
            </a:r>
            <a:endParaRPr lang="es-PA" sz="1200" dirty="0"/>
          </a:p>
        </p:txBody>
      </p:sp>
      <p:pic>
        <p:nvPicPr>
          <p:cNvPr id="17" name="16 Imagen" descr="P1030216.JPG">
            <a:hlinkClick r:id="rId13" action="ppaction://hlinkfile"/>
          </p:cNvPr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395536" y="4509120"/>
            <a:ext cx="1320147" cy="990110"/>
          </a:xfrm>
          <a:prstGeom prst="rect">
            <a:avLst/>
          </a:prstGeom>
        </p:spPr>
      </p:pic>
      <p:pic>
        <p:nvPicPr>
          <p:cNvPr id="18" name="17 Imagen" descr="P1030217.JPG">
            <a:hlinkClick r:id="rId15" action="ppaction://hlinkfile"/>
          </p:cNvPr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3059832" y="4437112"/>
            <a:ext cx="1331640" cy="998730"/>
          </a:xfrm>
          <a:prstGeom prst="rect">
            <a:avLst/>
          </a:prstGeom>
        </p:spPr>
      </p:pic>
      <p:pic>
        <p:nvPicPr>
          <p:cNvPr id="19" name="18 Imagen" descr="P1030218.JPG">
            <a:hlinkClick r:id="rId17" action="ppaction://hlinkfile"/>
          </p:cNvPr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4499992" y="4437112"/>
            <a:ext cx="1331640" cy="998730"/>
          </a:xfrm>
          <a:prstGeom prst="rect">
            <a:avLst/>
          </a:prstGeom>
        </p:spPr>
      </p:pic>
      <p:sp>
        <p:nvSpPr>
          <p:cNvPr id="20" name="19 Rectángulo"/>
          <p:cNvSpPr/>
          <p:nvPr/>
        </p:nvSpPr>
        <p:spPr>
          <a:xfrm>
            <a:off x="179512" y="4365104"/>
            <a:ext cx="2016224" cy="136815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/>
          </a:p>
        </p:txBody>
      </p:sp>
      <p:sp>
        <p:nvSpPr>
          <p:cNvPr id="21" name="20 CuadroTexto"/>
          <p:cNvSpPr txBox="1"/>
          <p:nvPr/>
        </p:nvSpPr>
        <p:spPr>
          <a:xfrm>
            <a:off x="1835696" y="5157192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A" dirty="0" smtClean="0"/>
              <a:t>4</a:t>
            </a:r>
            <a:endParaRPr lang="es-PA" dirty="0"/>
          </a:p>
        </p:txBody>
      </p:sp>
      <p:sp>
        <p:nvSpPr>
          <p:cNvPr id="22" name="21 Rectángulo"/>
          <p:cNvSpPr/>
          <p:nvPr/>
        </p:nvSpPr>
        <p:spPr>
          <a:xfrm>
            <a:off x="2843808" y="4293096"/>
            <a:ext cx="3456384" cy="129614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/>
          </a:p>
        </p:txBody>
      </p:sp>
      <p:sp>
        <p:nvSpPr>
          <p:cNvPr id="23" name="22 CuadroTexto"/>
          <p:cNvSpPr txBox="1"/>
          <p:nvPr/>
        </p:nvSpPr>
        <p:spPr>
          <a:xfrm>
            <a:off x="5940152" y="5157192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A" dirty="0" smtClean="0"/>
              <a:t>5</a:t>
            </a:r>
            <a:endParaRPr lang="es-P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4" name="Title 1"/>
          <p:cNvSpPr>
            <a:spLocks noGrp="1"/>
          </p:cNvSpPr>
          <p:nvPr>
            <p:ph type="title" idx="4294967295"/>
          </p:nvPr>
        </p:nvSpPr>
        <p:spPr>
          <a:xfrm>
            <a:off x="457200" y="0"/>
            <a:ext cx="3505200" cy="914400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r>
              <a:rPr lang="en-US" sz="3400" b="1" dirty="0" err="1" smtClean="0">
                <a:solidFill>
                  <a:srgbClr val="00B0F0"/>
                </a:solidFill>
              </a:rPr>
              <a:t>Medicion</a:t>
            </a:r>
            <a:r>
              <a:rPr lang="en-US" sz="3400" b="1" dirty="0" smtClean="0">
                <a:solidFill>
                  <a:srgbClr val="00B0F0"/>
                </a:solidFill>
              </a:rPr>
              <a:t> de </a:t>
            </a:r>
            <a:r>
              <a:rPr lang="en-US" sz="3400" b="1" dirty="0" err="1" smtClean="0">
                <a:solidFill>
                  <a:srgbClr val="00B0F0"/>
                </a:solidFill>
              </a:rPr>
              <a:t>Impedancia</a:t>
            </a:r>
            <a:endParaRPr lang="en-US" sz="3400" b="1" dirty="0" smtClean="0">
              <a:solidFill>
                <a:srgbClr val="00B0F0"/>
              </a:solidFill>
            </a:endParaRPr>
          </a:p>
        </p:txBody>
      </p:sp>
      <p:sp>
        <p:nvSpPr>
          <p:cNvPr id="26" name="Line 10"/>
          <p:cNvSpPr>
            <a:spLocks noChangeShapeType="1"/>
          </p:cNvSpPr>
          <p:nvPr/>
        </p:nvSpPr>
        <p:spPr bwMode="auto">
          <a:xfrm>
            <a:off x="4191000" y="457200"/>
            <a:ext cx="4953000" cy="0"/>
          </a:xfrm>
          <a:prstGeom prst="line">
            <a:avLst/>
          </a:prstGeom>
          <a:noFill/>
          <a:ln w="9525">
            <a:solidFill>
              <a:srgbClr val="0095DC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2457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484784"/>
            <a:ext cx="6703290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4 Imagen" descr="P1030219.JPG">
            <a:hlinkClick r:id="rId3" action="ppaction://hlinkfile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71599" y="3717032"/>
            <a:ext cx="2051720" cy="1538790"/>
          </a:xfrm>
          <a:prstGeom prst="rect">
            <a:avLst/>
          </a:prstGeom>
        </p:spPr>
      </p:pic>
      <p:pic>
        <p:nvPicPr>
          <p:cNvPr id="6" name="5 Imagen" descr="P1030220.JPG">
            <a:hlinkClick r:id="rId5" action="ppaction://hlinkfile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707904" y="3717032"/>
            <a:ext cx="2088232" cy="1566174"/>
          </a:xfrm>
          <a:prstGeom prst="rect">
            <a:avLst/>
          </a:prstGeom>
        </p:spPr>
      </p:pic>
      <p:pic>
        <p:nvPicPr>
          <p:cNvPr id="7" name="6 Imagen" descr="P1030221.JPG">
            <a:hlinkClick r:id="rId7" action="ppaction://hlinkfile"/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372200" y="3717032"/>
            <a:ext cx="2160240" cy="16201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4" name="Title 1"/>
          <p:cNvSpPr>
            <a:spLocks noGrp="1"/>
          </p:cNvSpPr>
          <p:nvPr>
            <p:ph type="title" idx="4294967295"/>
          </p:nvPr>
        </p:nvSpPr>
        <p:spPr>
          <a:xfrm>
            <a:off x="457200" y="0"/>
            <a:ext cx="3505200" cy="914400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r>
              <a:rPr lang="en-US" sz="3400" b="1" dirty="0" err="1" smtClean="0">
                <a:solidFill>
                  <a:srgbClr val="00B0F0"/>
                </a:solidFill>
              </a:rPr>
              <a:t>Medicion</a:t>
            </a:r>
            <a:r>
              <a:rPr lang="en-US" sz="3400" b="1" dirty="0" smtClean="0">
                <a:solidFill>
                  <a:srgbClr val="00B0F0"/>
                </a:solidFill>
              </a:rPr>
              <a:t> de </a:t>
            </a:r>
            <a:r>
              <a:rPr lang="en-US" sz="3400" b="1" dirty="0" err="1" smtClean="0">
                <a:solidFill>
                  <a:srgbClr val="00B0F0"/>
                </a:solidFill>
              </a:rPr>
              <a:t>Impedancia</a:t>
            </a:r>
            <a:endParaRPr lang="en-US" sz="3400" b="1" dirty="0" smtClean="0">
              <a:solidFill>
                <a:srgbClr val="00B0F0"/>
              </a:solidFill>
            </a:endParaRPr>
          </a:p>
        </p:txBody>
      </p:sp>
      <p:sp>
        <p:nvSpPr>
          <p:cNvPr id="26" name="Line 10"/>
          <p:cNvSpPr>
            <a:spLocks noChangeShapeType="1"/>
          </p:cNvSpPr>
          <p:nvPr/>
        </p:nvSpPr>
        <p:spPr bwMode="auto">
          <a:xfrm>
            <a:off x="4191000" y="457200"/>
            <a:ext cx="4953000" cy="0"/>
          </a:xfrm>
          <a:prstGeom prst="line">
            <a:avLst/>
          </a:prstGeom>
          <a:noFill/>
          <a:ln w="9525">
            <a:solidFill>
              <a:srgbClr val="0095DC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2355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556792"/>
            <a:ext cx="7291519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4 Imagen" descr="P1030222.JPG">
            <a:hlinkClick r:id="rId3" action="ppaction://hlinkfile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43808" y="3212976"/>
            <a:ext cx="3419872" cy="25649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13 Imagen" descr="P1030229.JPG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79912" y="4293096"/>
            <a:ext cx="2016224" cy="1512168"/>
          </a:xfrm>
          <a:prstGeom prst="rect">
            <a:avLst/>
          </a:prstGeom>
        </p:spPr>
      </p:pic>
      <p:pic>
        <p:nvPicPr>
          <p:cNvPr id="13" name="12 Imagen" descr="P1030228.JPG">
            <a:hlinkClick r:id="rId4" action="ppaction://hlinkfile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27584" y="4319718"/>
            <a:ext cx="2016224" cy="1512168"/>
          </a:xfrm>
          <a:prstGeom prst="rect">
            <a:avLst/>
          </a:prstGeom>
        </p:spPr>
      </p:pic>
      <p:pic>
        <p:nvPicPr>
          <p:cNvPr id="10" name="9 Imagen" descr="P1030227.JPG">
            <a:hlinkClick r:id="rId6" action="ppaction://hlinkfile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804248" y="4293096"/>
            <a:ext cx="1907704" cy="1430778"/>
          </a:xfrm>
          <a:prstGeom prst="rect">
            <a:avLst/>
          </a:prstGeom>
        </p:spPr>
      </p:pic>
      <p:pic>
        <p:nvPicPr>
          <p:cNvPr id="8" name="7 Imagen" descr="P1030226.JPG">
            <a:hlinkClick r:id="rId8" action="ppaction://hlinkfile"/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804248" y="2564904"/>
            <a:ext cx="1944216" cy="1458162"/>
          </a:xfrm>
          <a:prstGeom prst="rect">
            <a:avLst/>
          </a:prstGeom>
        </p:spPr>
      </p:pic>
      <p:pic>
        <p:nvPicPr>
          <p:cNvPr id="6" name="5 Imagen" descr="P1030224.JPG">
            <a:hlinkClick r:id="rId10" action="ppaction://hlinkfile"/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164288" y="620688"/>
            <a:ext cx="1224136" cy="1632181"/>
          </a:xfrm>
          <a:prstGeom prst="rect">
            <a:avLst/>
          </a:prstGeom>
        </p:spPr>
      </p:pic>
      <p:sp>
        <p:nvSpPr>
          <p:cNvPr id="6154" name="Title 1"/>
          <p:cNvSpPr>
            <a:spLocks noGrp="1"/>
          </p:cNvSpPr>
          <p:nvPr>
            <p:ph type="title" idx="4294967295"/>
          </p:nvPr>
        </p:nvSpPr>
        <p:spPr>
          <a:xfrm>
            <a:off x="457200" y="0"/>
            <a:ext cx="3505200" cy="914400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r>
              <a:rPr lang="en-US" sz="3400" b="1" dirty="0" err="1" smtClean="0">
                <a:solidFill>
                  <a:srgbClr val="00B0F0"/>
                </a:solidFill>
              </a:rPr>
              <a:t>Medicion</a:t>
            </a:r>
            <a:r>
              <a:rPr lang="en-US" sz="3400" b="1" dirty="0" smtClean="0">
                <a:solidFill>
                  <a:srgbClr val="00B0F0"/>
                </a:solidFill>
              </a:rPr>
              <a:t> de </a:t>
            </a:r>
            <a:r>
              <a:rPr lang="en-US" sz="3400" b="1" dirty="0" err="1" smtClean="0">
                <a:solidFill>
                  <a:srgbClr val="00B0F0"/>
                </a:solidFill>
              </a:rPr>
              <a:t>Impedancia</a:t>
            </a:r>
            <a:endParaRPr lang="en-US" sz="3400" b="1" dirty="0" smtClean="0">
              <a:solidFill>
                <a:srgbClr val="00B0F0"/>
              </a:solidFill>
            </a:endParaRPr>
          </a:p>
        </p:txBody>
      </p:sp>
      <p:sp>
        <p:nvSpPr>
          <p:cNvPr id="26" name="Line 10"/>
          <p:cNvSpPr>
            <a:spLocks noChangeShapeType="1"/>
          </p:cNvSpPr>
          <p:nvPr/>
        </p:nvSpPr>
        <p:spPr bwMode="auto">
          <a:xfrm>
            <a:off x="4191000" y="457200"/>
            <a:ext cx="4953000" cy="0"/>
          </a:xfrm>
          <a:prstGeom prst="line">
            <a:avLst/>
          </a:prstGeom>
          <a:noFill/>
          <a:ln w="9525">
            <a:solidFill>
              <a:srgbClr val="0095DC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22529" name="Picture 1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51520" y="1196752"/>
            <a:ext cx="6076950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Rectángulo"/>
          <p:cNvSpPr/>
          <p:nvPr/>
        </p:nvSpPr>
        <p:spPr>
          <a:xfrm>
            <a:off x="7452320" y="980728"/>
            <a:ext cx="66397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1</a:t>
            </a:r>
            <a:endParaRPr lang="es-ES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7524328" y="2780928"/>
            <a:ext cx="66397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2</a:t>
            </a:r>
            <a:endParaRPr lang="es-ES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7524328" y="4509120"/>
            <a:ext cx="66397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2</a:t>
            </a:r>
            <a:endParaRPr lang="es-ES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1475656" y="4581128"/>
            <a:ext cx="66397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3</a:t>
            </a:r>
            <a:endParaRPr lang="es-ES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12" name="11 Rectángulo"/>
          <p:cNvSpPr/>
          <p:nvPr/>
        </p:nvSpPr>
        <p:spPr>
          <a:xfrm>
            <a:off x="4427984" y="4509120"/>
            <a:ext cx="66397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4</a:t>
            </a:r>
            <a:endParaRPr lang="es-ES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4" name="Title 1"/>
          <p:cNvSpPr>
            <a:spLocks noGrp="1"/>
          </p:cNvSpPr>
          <p:nvPr>
            <p:ph type="title" idx="4294967295"/>
          </p:nvPr>
        </p:nvSpPr>
        <p:spPr>
          <a:xfrm>
            <a:off x="457200" y="0"/>
            <a:ext cx="3505200" cy="914400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 eaLnBrk="1" hangingPunct="1"/>
            <a:r>
              <a:rPr lang="en-US" sz="3400" b="1" dirty="0" err="1" smtClean="0">
                <a:solidFill>
                  <a:srgbClr val="00B0F0"/>
                </a:solidFill>
              </a:rPr>
              <a:t>Instalacion</a:t>
            </a:r>
            <a:endParaRPr lang="en-US" sz="3400" b="1" dirty="0" smtClean="0">
              <a:solidFill>
                <a:srgbClr val="00B0F0"/>
              </a:solidFill>
            </a:endParaRPr>
          </a:p>
        </p:txBody>
      </p:sp>
      <p:sp>
        <p:nvSpPr>
          <p:cNvPr id="26" name="Line 10"/>
          <p:cNvSpPr>
            <a:spLocks noChangeShapeType="1"/>
          </p:cNvSpPr>
          <p:nvPr/>
        </p:nvSpPr>
        <p:spPr bwMode="auto">
          <a:xfrm>
            <a:off x="4191000" y="457200"/>
            <a:ext cx="4953000" cy="0"/>
          </a:xfrm>
          <a:prstGeom prst="line">
            <a:avLst/>
          </a:prstGeom>
          <a:noFill/>
          <a:ln w="9525">
            <a:solidFill>
              <a:srgbClr val="0095DC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" name="4 CuadroTexto"/>
          <p:cNvSpPr txBox="1"/>
          <p:nvPr/>
        </p:nvSpPr>
        <p:spPr>
          <a:xfrm>
            <a:off x="1187624" y="1196752"/>
            <a:ext cx="525658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A" dirty="0" smtClean="0"/>
              <a:t>-Buena Ventilación</a:t>
            </a:r>
          </a:p>
          <a:p>
            <a:r>
              <a:rPr lang="es-PA" dirty="0" smtClean="0"/>
              <a:t>-Al menos 0.5m de cada lado del UPS</a:t>
            </a:r>
          </a:p>
          <a:p>
            <a:r>
              <a:rPr lang="es-PA" dirty="0" smtClean="0"/>
              <a:t>-El UPS debe estar apagado y también el </a:t>
            </a:r>
            <a:r>
              <a:rPr lang="es-PA" dirty="0" err="1" smtClean="0"/>
              <a:t>breaker</a:t>
            </a:r>
            <a:r>
              <a:rPr lang="es-PA" dirty="0" smtClean="0"/>
              <a:t> de las baterías</a:t>
            </a:r>
          </a:p>
          <a:p>
            <a:r>
              <a:rPr lang="es-PA" dirty="0" smtClean="0"/>
              <a:t>-Entrada / Salida Correcta</a:t>
            </a:r>
            <a:endParaRPr lang="es-PA" dirty="0"/>
          </a:p>
        </p:txBody>
      </p:sp>
      <p:pic>
        <p:nvPicPr>
          <p:cNvPr id="7" name="6 Imagen" descr="OldLabel.jpg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9552" y="3068960"/>
            <a:ext cx="3556000" cy="2667000"/>
          </a:xfrm>
          <a:prstGeom prst="rect">
            <a:avLst/>
          </a:prstGeom>
        </p:spPr>
      </p:pic>
      <p:pic>
        <p:nvPicPr>
          <p:cNvPr id="8" name="7 Imagen" descr="NewLabel.jpg">
            <a:hlinkClick r:id="rId4" action="ppaction://hlinkfile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60032" y="3068960"/>
            <a:ext cx="3556000" cy="2667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4" name="Title 1"/>
          <p:cNvSpPr>
            <a:spLocks noGrp="1"/>
          </p:cNvSpPr>
          <p:nvPr>
            <p:ph type="title" idx="4294967295"/>
          </p:nvPr>
        </p:nvSpPr>
        <p:spPr>
          <a:xfrm>
            <a:off x="457200" y="0"/>
            <a:ext cx="3505200" cy="914400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 eaLnBrk="1" hangingPunct="1"/>
            <a:r>
              <a:rPr lang="en-US" sz="3400" b="1" dirty="0" err="1" smtClean="0">
                <a:solidFill>
                  <a:srgbClr val="00B0F0"/>
                </a:solidFill>
              </a:rPr>
              <a:t>Instalacion</a:t>
            </a:r>
            <a:endParaRPr lang="en-US" sz="3400" b="1" dirty="0" smtClean="0">
              <a:solidFill>
                <a:srgbClr val="00B0F0"/>
              </a:solidFill>
            </a:endParaRPr>
          </a:p>
        </p:txBody>
      </p:sp>
      <p:sp>
        <p:nvSpPr>
          <p:cNvPr id="26" name="Line 10"/>
          <p:cNvSpPr>
            <a:spLocks noChangeShapeType="1"/>
          </p:cNvSpPr>
          <p:nvPr/>
        </p:nvSpPr>
        <p:spPr bwMode="auto">
          <a:xfrm>
            <a:off x="4191000" y="457200"/>
            <a:ext cx="4953000" cy="0"/>
          </a:xfrm>
          <a:prstGeom prst="line">
            <a:avLst/>
          </a:prstGeom>
          <a:noFill/>
          <a:ln w="9525">
            <a:solidFill>
              <a:srgbClr val="0095DC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" name="4 CuadroTexto"/>
          <p:cNvSpPr txBox="1"/>
          <p:nvPr/>
        </p:nvSpPr>
        <p:spPr>
          <a:xfrm>
            <a:off x="179512" y="692696"/>
            <a:ext cx="5256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A" dirty="0" smtClean="0"/>
              <a:t>Conexión para 120V o 240V</a:t>
            </a:r>
            <a:endParaRPr lang="es-PA" dirty="0"/>
          </a:p>
        </p:txBody>
      </p:sp>
      <p:pic>
        <p:nvPicPr>
          <p:cNvPr id="9" name="8 Imagen" descr="Load1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1268761"/>
            <a:ext cx="6264696" cy="1440160"/>
          </a:xfrm>
          <a:prstGeom prst="rect">
            <a:avLst/>
          </a:prstGeom>
        </p:spPr>
      </p:pic>
      <p:pic>
        <p:nvPicPr>
          <p:cNvPr id="10" name="9 Imagen" descr="Load2.1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2852936"/>
            <a:ext cx="6120680" cy="1440159"/>
          </a:xfrm>
          <a:prstGeom prst="rect">
            <a:avLst/>
          </a:prstGeom>
        </p:spPr>
      </p:pic>
      <p:pic>
        <p:nvPicPr>
          <p:cNvPr id="11" name="10 Imagen" descr="Load3.bmp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3528" y="4293096"/>
            <a:ext cx="6624736" cy="1656184"/>
          </a:xfrm>
          <a:prstGeom prst="rect">
            <a:avLst/>
          </a:prstGeom>
        </p:spPr>
      </p:pic>
      <p:sp>
        <p:nvSpPr>
          <p:cNvPr id="12" name="11 Rectángulo"/>
          <p:cNvSpPr/>
          <p:nvPr/>
        </p:nvSpPr>
        <p:spPr>
          <a:xfrm>
            <a:off x="6804248" y="1340768"/>
            <a:ext cx="19543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120V</a:t>
            </a:r>
            <a:endParaRPr lang="es-ES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13" name="12 Rectángulo"/>
          <p:cNvSpPr/>
          <p:nvPr/>
        </p:nvSpPr>
        <p:spPr>
          <a:xfrm>
            <a:off x="6804248" y="2852936"/>
            <a:ext cx="19543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120V</a:t>
            </a:r>
            <a:endParaRPr lang="es-ES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6948264" y="4581128"/>
            <a:ext cx="195438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24</a:t>
            </a:r>
            <a:r>
              <a:rPr lang="es-ES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0V</a:t>
            </a:r>
            <a:endParaRPr lang="es-ES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4" name="Title 1"/>
          <p:cNvSpPr>
            <a:spLocks noGrp="1"/>
          </p:cNvSpPr>
          <p:nvPr>
            <p:ph type="title" idx="4294967295"/>
          </p:nvPr>
        </p:nvSpPr>
        <p:spPr>
          <a:xfrm>
            <a:off x="457200" y="0"/>
            <a:ext cx="3505200" cy="914400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 eaLnBrk="1" hangingPunct="1"/>
            <a:r>
              <a:rPr lang="en-US" sz="3400" b="1" dirty="0" smtClean="0">
                <a:solidFill>
                  <a:srgbClr val="00B0F0"/>
                </a:solidFill>
              </a:rPr>
              <a:t>Cable &amp; Breaker</a:t>
            </a:r>
          </a:p>
        </p:txBody>
      </p:sp>
      <p:sp>
        <p:nvSpPr>
          <p:cNvPr id="26" name="Line 10"/>
          <p:cNvSpPr>
            <a:spLocks noChangeShapeType="1"/>
          </p:cNvSpPr>
          <p:nvPr/>
        </p:nvSpPr>
        <p:spPr bwMode="auto">
          <a:xfrm>
            <a:off x="4191000" y="457200"/>
            <a:ext cx="4953000" cy="0"/>
          </a:xfrm>
          <a:prstGeom prst="line">
            <a:avLst/>
          </a:prstGeom>
          <a:noFill/>
          <a:ln w="9525">
            <a:solidFill>
              <a:srgbClr val="0095DC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340768"/>
            <a:ext cx="7639050" cy="398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4" name="Title 1"/>
          <p:cNvSpPr>
            <a:spLocks noGrp="1"/>
          </p:cNvSpPr>
          <p:nvPr>
            <p:ph type="title" idx="4294967295"/>
          </p:nvPr>
        </p:nvSpPr>
        <p:spPr>
          <a:xfrm>
            <a:off x="457200" y="0"/>
            <a:ext cx="3505200" cy="914400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 eaLnBrk="1" hangingPunct="1"/>
            <a:r>
              <a:rPr lang="en-US" sz="3400" b="1" dirty="0" smtClean="0">
                <a:solidFill>
                  <a:srgbClr val="00B0F0"/>
                </a:solidFill>
              </a:rPr>
              <a:t>Tierra</a:t>
            </a:r>
          </a:p>
        </p:txBody>
      </p:sp>
      <p:sp>
        <p:nvSpPr>
          <p:cNvPr id="26" name="Line 10"/>
          <p:cNvSpPr>
            <a:spLocks noChangeShapeType="1"/>
          </p:cNvSpPr>
          <p:nvPr/>
        </p:nvSpPr>
        <p:spPr bwMode="auto">
          <a:xfrm>
            <a:off x="4191000" y="457200"/>
            <a:ext cx="4953000" cy="0"/>
          </a:xfrm>
          <a:prstGeom prst="line">
            <a:avLst/>
          </a:prstGeom>
          <a:noFill/>
          <a:ln w="9525">
            <a:solidFill>
              <a:srgbClr val="0095DC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41" name="Rectangle 1"/>
          <p:cNvSpPr>
            <a:spLocks noChangeArrowheads="1"/>
          </p:cNvSpPr>
          <p:nvPr/>
        </p:nvSpPr>
        <p:spPr bwMode="auto">
          <a:xfrm>
            <a:off x="611560" y="2751311"/>
            <a:ext cx="5544616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E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El artículo 250.20(D) de la </a:t>
            </a:r>
            <a:r>
              <a:rPr kumimoji="0" lang="es-VE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norma </a:t>
            </a:r>
            <a:r>
              <a:rPr kumimoji="0" lang="es-VE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hlinkClick r:id="rId2"/>
              </a:rPr>
              <a:t>NFPA</a:t>
            </a:r>
            <a:r>
              <a:rPr kumimoji="0" lang="es-VE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70 NEC especifica que el neutro debe estar aterrizado en todos los “Sistemas derivados separados” incluyendo: transformadores, generadores, UPS con sistemas de aislamiento y sistemas similares que generen su propio neutro a partir por ejemplo de un “</a:t>
            </a:r>
            <a:r>
              <a:rPr kumimoji="0" lang="es-VE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tap</a:t>
            </a:r>
            <a:r>
              <a:rPr kumimoji="0" lang="es-VE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” central en el secundario del transformador o se genere a partir de un sistema electrónico de estado sólido.</a:t>
            </a:r>
            <a:endParaRPr kumimoji="0" lang="es-VE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683568" y="908720"/>
            <a:ext cx="446449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s-PA" sz="2000" dirty="0" smtClean="0"/>
              <a:t>No existe un estándar general para la resistencia de la Tierra especifica pero se aconseja menos de 5.0 Ohm, en la mayoría de los casos se recomienda 3.0 Ohm o menos. </a:t>
            </a:r>
            <a:endParaRPr lang="es-PA" sz="2000" dirty="0"/>
          </a:p>
        </p:txBody>
      </p:sp>
      <p:pic>
        <p:nvPicPr>
          <p:cNvPr id="6" name="5 Imagen" descr="Tierras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20272" y="548680"/>
            <a:ext cx="1679195" cy="54726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4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4402832" cy="914400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 algn="l" eaLnBrk="1" hangingPunct="1"/>
            <a:r>
              <a:rPr lang="en-US" sz="3400" b="1" dirty="0" err="1" smtClean="0">
                <a:solidFill>
                  <a:srgbClr val="00B0F0"/>
                </a:solidFill>
              </a:rPr>
              <a:t>Medidas</a:t>
            </a:r>
            <a:r>
              <a:rPr lang="en-US" sz="3400" b="1" dirty="0" smtClean="0">
                <a:solidFill>
                  <a:srgbClr val="00B0F0"/>
                </a:solidFill>
              </a:rPr>
              <a:t> de </a:t>
            </a:r>
            <a:r>
              <a:rPr lang="en-US" sz="3400" b="1" dirty="0" err="1" smtClean="0">
                <a:solidFill>
                  <a:srgbClr val="00B0F0"/>
                </a:solidFill>
              </a:rPr>
              <a:t>Seguridad</a:t>
            </a:r>
            <a:endParaRPr lang="en-US" sz="3400" b="1" dirty="0" smtClean="0">
              <a:solidFill>
                <a:srgbClr val="00B0F0"/>
              </a:solidFill>
            </a:endParaRPr>
          </a:p>
        </p:txBody>
      </p:sp>
      <p:sp>
        <p:nvSpPr>
          <p:cNvPr id="26" name="Line 10"/>
          <p:cNvSpPr>
            <a:spLocks noChangeShapeType="1"/>
          </p:cNvSpPr>
          <p:nvPr/>
        </p:nvSpPr>
        <p:spPr bwMode="auto">
          <a:xfrm>
            <a:off x="4191000" y="457200"/>
            <a:ext cx="4953000" cy="0"/>
          </a:xfrm>
          <a:prstGeom prst="line">
            <a:avLst/>
          </a:prstGeom>
          <a:noFill/>
          <a:ln w="9525">
            <a:solidFill>
              <a:srgbClr val="0095DC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" name="4 CuadroTexto"/>
          <p:cNvSpPr txBox="1"/>
          <p:nvPr/>
        </p:nvSpPr>
        <p:spPr>
          <a:xfrm>
            <a:off x="395536" y="1268761"/>
            <a:ext cx="849694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A" altLang="zh-CN" sz="2400" dirty="0" smtClean="0">
                <a:latin typeface="Arial" pitchFamily="34" charset="0"/>
                <a:cs typeface="Arial" pitchFamily="34" charset="0"/>
              </a:rPr>
              <a:t>1. </a:t>
            </a:r>
            <a:r>
              <a:rPr lang="en-US" altLang="zh-CN" sz="2400" dirty="0" err="1" smtClean="0">
                <a:latin typeface="Arial" pitchFamily="34" charset="0"/>
                <a:cs typeface="Arial" pitchFamily="34" charset="0"/>
              </a:rPr>
              <a:t>Aseguese</a:t>
            </a:r>
            <a:r>
              <a:rPr lang="en-US" altLang="zh-CN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zh-CN" sz="2400" dirty="0" err="1" smtClean="0">
                <a:latin typeface="Arial" pitchFamily="34" charset="0"/>
                <a:cs typeface="Arial" pitchFamily="34" charset="0"/>
              </a:rPr>
              <a:t>que</a:t>
            </a:r>
            <a:r>
              <a:rPr lang="en-US" altLang="zh-CN" sz="2400" dirty="0" smtClean="0">
                <a:latin typeface="Arial" pitchFamily="34" charset="0"/>
                <a:cs typeface="Arial" pitchFamily="34" charset="0"/>
              </a:rPr>
              <a:t> el UPS </a:t>
            </a:r>
            <a:r>
              <a:rPr lang="en-US" altLang="zh-CN" sz="2400" dirty="0" err="1" smtClean="0">
                <a:latin typeface="Arial" pitchFamily="34" charset="0"/>
                <a:cs typeface="Arial" pitchFamily="34" charset="0"/>
              </a:rPr>
              <a:t>este</a:t>
            </a:r>
            <a:r>
              <a:rPr lang="en-US" altLang="zh-CN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zh-CN" sz="2400" dirty="0" err="1" smtClean="0">
                <a:latin typeface="Arial" pitchFamily="34" charset="0"/>
                <a:cs typeface="Arial" pitchFamily="34" charset="0"/>
              </a:rPr>
              <a:t>desconectado</a:t>
            </a:r>
            <a:r>
              <a:rPr lang="en-US" altLang="zh-CN" sz="2400" dirty="0" smtClean="0">
                <a:latin typeface="Arial" pitchFamily="34" charset="0"/>
                <a:cs typeface="Arial" pitchFamily="34" charset="0"/>
              </a:rPr>
              <a:t> de la </a:t>
            </a:r>
            <a:r>
              <a:rPr lang="en-US" altLang="zh-CN" sz="2400" dirty="0" err="1" smtClean="0">
                <a:latin typeface="Arial" pitchFamily="34" charset="0"/>
                <a:cs typeface="Arial" pitchFamily="34" charset="0"/>
              </a:rPr>
              <a:t>fuente</a:t>
            </a:r>
            <a:r>
              <a:rPr lang="en-US" altLang="zh-CN" sz="2400" dirty="0" smtClean="0">
                <a:latin typeface="Arial" pitchFamily="34" charset="0"/>
                <a:cs typeface="Arial" pitchFamily="34" charset="0"/>
              </a:rPr>
              <a:t> de </a:t>
            </a:r>
            <a:r>
              <a:rPr lang="en-US" altLang="zh-CN" sz="2400" dirty="0" err="1" smtClean="0">
                <a:latin typeface="Arial" pitchFamily="34" charset="0"/>
                <a:cs typeface="Arial" pitchFamily="34" charset="0"/>
              </a:rPr>
              <a:t>energia</a:t>
            </a:r>
            <a:r>
              <a:rPr lang="en-US" altLang="zh-CN" sz="2400" dirty="0" smtClean="0">
                <a:latin typeface="Arial" pitchFamily="34" charset="0"/>
                <a:cs typeface="Arial" pitchFamily="34" charset="0"/>
              </a:rPr>
              <a:t> antes de </a:t>
            </a:r>
            <a:r>
              <a:rPr lang="en-US" altLang="zh-CN" sz="2400" dirty="0" err="1" smtClean="0">
                <a:latin typeface="Arial" pitchFamily="34" charset="0"/>
                <a:cs typeface="Arial" pitchFamily="34" charset="0"/>
              </a:rPr>
              <a:t>abrirlo</a:t>
            </a:r>
            <a:r>
              <a:rPr lang="en-US" altLang="zh-CN" sz="24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r>
              <a:rPr lang="en-US" altLang="zh-CN" sz="2400" dirty="0" smtClean="0">
                <a:latin typeface="Arial" pitchFamily="34" charset="0"/>
                <a:cs typeface="Arial" pitchFamily="34" charset="0"/>
              </a:rPr>
              <a:t>2. </a:t>
            </a:r>
            <a:r>
              <a:rPr lang="en-US" altLang="zh-CN" sz="2400" dirty="0" err="1" smtClean="0">
                <a:latin typeface="Arial" pitchFamily="34" charset="0"/>
                <a:cs typeface="Arial" pitchFamily="34" charset="0"/>
              </a:rPr>
              <a:t>Verifique</a:t>
            </a:r>
            <a:r>
              <a:rPr lang="en-US" altLang="zh-CN" sz="2400" dirty="0" smtClean="0">
                <a:latin typeface="Arial" pitchFamily="34" charset="0"/>
                <a:cs typeface="Arial" pitchFamily="34" charset="0"/>
              </a:rPr>
              <a:t> el UPS </a:t>
            </a:r>
            <a:r>
              <a:rPr lang="en-US" altLang="zh-CN" sz="2400" dirty="0" err="1" smtClean="0">
                <a:latin typeface="Arial" pitchFamily="34" charset="0"/>
                <a:cs typeface="Arial" pitchFamily="34" charset="0"/>
              </a:rPr>
              <a:t>este</a:t>
            </a:r>
            <a:r>
              <a:rPr lang="en-US" altLang="zh-CN" sz="2400" dirty="0" smtClean="0">
                <a:latin typeface="Arial" pitchFamily="34" charset="0"/>
                <a:cs typeface="Arial" pitchFamily="34" charset="0"/>
              </a:rPr>
              <a:t> en </a:t>
            </a:r>
            <a:r>
              <a:rPr lang="en-US" altLang="zh-CN" sz="2400" dirty="0" err="1" smtClean="0">
                <a:latin typeface="Arial" pitchFamily="34" charset="0"/>
                <a:cs typeface="Arial" pitchFamily="34" charset="0"/>
              </a:rPr>
              <a:t>sus</a:t>
            </a:r>
            <a:r>
              <a:rPr lang="en-US" altLang="zh-CN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zh-CN" sz="2400" dirty="0" err="1" smtClean="0">
                <a:latin typeface="Arial" pitchFamily="34" charset="0"/>
                <a:cs typeface="Arial" pitchFamily="34" charset="0"/>
              </a:rPr>
              <a:t>especificaciones</a:t>
            </a:r>
            <a:r>
              <a:rPr lang="en-US" altLang="zh-CN" sz="2400" dirty="0" smtClean="0">
                <a:latin typeface="Arial" pitchFamily="34" charset="0"/>
                <a:cs typeface="Arial" pitchFamily="34" charset="0"/>
              </a:rPr>
              <a:t> de </a:t>
            </a:r>
            <a:r>
              <a:rPr lang="en-US" altLang="zh-CN" sz="2400" dirty="0" err="1" smtClean="0">
                <a:latin typeface="Arial" pitchFamily="34" charset="0"/>
                <a:cs typeface="Arial" pitchFamily="34" charset="0"/>
              </a:rPr>
              <a:t>fabrica</a:t>
            </a:r>
            <a:r>
              <a:rPr lang="en-US" altLang="zh-CN" sz="2400" dirty="0" smtClean="0">
                <a:latin typeface="Arial" pitchFamily="34" charset="0"/>
                <a:cs typeface="Arial" pitchFamily="34" charset="0"/>
              </a:rPr>
              <a:t> al </a:t>
            </a:r>
            <a:r>
              <a:rPr lang="en-US" altLang="zh-CN" sz="2400" dirty="0" err="1" smtClean="0">
                <a:latin typeface="Arial" pitchFamily="34" charset="0"/>
                <a:cs typeface="Arial" pitchFamily="34" charset="0"/>
              </a:rPr>
              <a:t>iniciar</a:t>
            </a:r>
            <a:r>
              <a:rPr lang="en-US" altLang="zh-CN" sz="2400" dirty="0" smtClean="0">
                <a:latin typeface="Arial" pitchFamily="34" charset="0"/>
                <a:cs typeface="Arial" pitchFamily="34" charset="0"/>
              </a:rPr>
              <a:t> el </a:t>
            </a:r>
            <a:r>
              <a:rPr lang="en-US" altLang="zh-CN" sz="2400" dirty="0" err="1" smtClean="0">
                <a:latin typeface="Arial" pitchFamily="34" charset="0"/>
                <a:cs typeface="Arial" pitchFamily="34" charset="0"/>
              </a:rPr>
              <a:t>diagnostico</a:t>
            </a:r>
            <a:r>
              <a:rPr lang="en-US" altLang="zh-CN" sz="24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r>
              <a:rPr lang="en-US" altLang="zh-CN" sz="2400" dirty="0" smtClean="0">
                <a:latin typeface="Arial" pitchFamily="34" charset="0"/>
                <a:cs typeface="Arial" pitchFamily="34" charset="0"/>
              </a:rPr>
              <a:t>3. </a:t>
            </a:r>
            <a:r>
              <a:rPr lang="en-US" altLang="zh-CN" sz="2400" dirty="0" err="1" smtClean="0">
                <a:latin typeface="Arial" pitchFamily="34" charset="0"/>
                <a:cs typeface="Arial" pitchFamily="34" charset="0"/>
              </a:rPr>
              <a:t>Verifique</a:t>
            </a:r>
            <a:r>
              <a:rPr lang="en-US" altLang="zh-CN" sz="2400" dirty="0" smtClean="0">
                <a:latin typeface="Arial" pitchFamily="34" charset="0"/>
                <a:cs typeface="Arial" pitchFamily="34" charset="0"/>
              </a:rPr>
              <a:t> la </a:t>
            </a:r>
            <a:r>
              <a:rPr lang="en-US" altLang="zh-CN" sz="2400" dirty="0" err="1" smtClean="0">
                <a:latin typeface="Arial" pitchFamily="34" charset="0"/>
                <a:cs typeface="Arial" pitchFamily="34" charset="0"/>
              </a:rPr>
              <a:t>polaridad</a:t>
            </a:r>
            <a:r>
              <a:rPr lang="en-US" altLang="zh-CN" sz="2400" dirty="0" smtClean="0">
                <a:latin typeface="Arial" pitchFamily="34" charset="0"/>
                <a:cs typeface="Arial" pitchFamily="34" charset="0"/>
              </a:rPr>
              <a:t> de </a:t>
            </a:r>
            <a:r>
              <a:rPr lang="en-US" altLang="zh-CN" sz="2400" dirty="0" err="1" smtClean="0">
                <a:latin typeface="Arial" pitchFamily="34" charset="0"/>
                <a:cs typeface="Arial" pitchFamily="34" charset="0"/>
              </a:rPr>
              <a:t>las</a:t>
            </a:r>
            <a:r>
              <a:rPr lang="en-US" altLang="zh-CN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zh-CN" sz="2400" dirty="0" err="1" smtClean="0">
                <a:latin typeface="Arial" pitchFamily="34" charset="0"/>
                <a:cs typeface="Arial" pitchFamily="34" charset="0"/>
              </a:rPr>
              <a:t>baterias</a:t>
            </a:r>
            <a:r>
              <a:rPr lang="en-US" altLang="zh-CN" sz="2400" dirty="0" smtClean="0">
                <a:latin typeface="Arial" pitchFamily="34" charset="0"/>
                <a:cs typeface="Arial" pitchFamily="34" charset="0"/>
              </a:rPr>
              <a:t> antes de </a:t>
            </a:r>
            <a:r>
              <a:rPr lang="en-US" altLang="zh-CN" sz="2400" dirty="0" err="1" smtClean="0">
                <a:latin typeface="Arial" pitchFamily="34" charset="0"/>
                <a:cs typeface="Arial" pitchFamily="34" charset="0"/>
              </a:rPr>
              <a:t>iniciar</a:t>
            </a:r>
            <a:r>
              <a:rPr lang="en-US" altLang="zh-CN" sz="2400" dirty="0" smtClean="0">
                <a:latin typeface="Arial" pitchFamily="34" charset="0"/>
                <a:cs typeface="Arial" pitchFamily="34" charset="0"/>
              </a:rPr>
              <a:t> el </a:t>
            </a:r>
            <a:r>
              <a:rPr lang="en-US" altLang="zh-CN" sz="2400" dirty="0" err="1" smtClean="0">
                <a:latin typeface="Arial" pitchFamily="34" charset="0"/>
                <a:cs typeface="Arial" pitchFamily="34" charset="0"/>
              </a:rPr>
              <a:t>equipo</a:t>
            </a:r>
            <a:r>
              <a:rPr lang="en-US" altLang="zh-CN" sz="24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r>
              <a:rPr lang="en-US" altLang="zh-CN" sz="2400" dirty="0" smtClean="0">
                <a:latin typeface="Arial" pitchFamily="34" charset="0"/>
                <a:cs typeface="Arial" pitchFamily="34" charset="0"/>
              </a:rPr>
              <a:t>4. </a:t>
            </a:r>
            <a:r>
              <a:rPr lang="en-US" altLang="zh-CN" sz="2400" dirty="0" err="1" smtClean="0">
                <a:latin typeface="Arial" pitchFamily="34" charset="0"/>
                <a:cs typeface="Arial" pitchFamily="34" charset="0"/>
              </a:rPr>
              <a:t>Una</a:t>
            </a:r>
            <a:r>
              <a:rPr lang="en-US" altLang="zh-CN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zh-CN" sz="2400" dirty="0" err="1" smtClean="0">
                <a:latin typeface="Arial" pitchFamily="34" charset="0"/>
                <a:cs typeface="Arial" pitchFamily="34" charset="0"/>
              </a:rPr>
              <a:t>vez</a:t>
            </a:r>
            <a:r>
              <a:rPr lang="en-US" altLang="zh-CN" sz="2400" dirty="0" smtClean="0">
                <a:latin typeface="Arial" pitchFamily="34" charset="0"/>
                <a:cs typeface="Arial" pitchFamily="34" charset="0"/>
              </a:rPr>
              <a:t> el </a:t>
            </a:r>
            <a:r>
              <a:rPr lang="en-US" altLang="zh-CN" sz="2400" dirty="0" err="1" smtClean="0">
                <a:latin typeface="Arial" pitchFamily="34" charset="0"/>
                <a:cs typeface="Arial" pitchFamily="34" charset="0"/>
              </a:rPr>
              <a:t>equipo</a:t>
            </a:r>
            <a:r>
              <a:rPr lang="en-US" altLang="zh-CN" sz="2400" dirty="0" smtClean="0">
                <a:latin typeface="Arial" pitchFamily="34" charset="0"/>
                <a:cs typeface="Arial" pitchFamily="34" charset="0"/>
              </a:rPr>
              <a:t> a </a:t>
            </a:r>
            <a:r>
              <a:rPr lang="en-US" altLang="zh-CN" sz="2400" dirty="0" err="1" smtClean="0">
                <a:latin typeface="Arial" pitchFamily="34" charset="0"/>
                <a:cs typeface="Arial" pitchFamily="34" charset="0"/>
              </a:rPr>
              <a:t>sido</a:t>
            </a:r>
            <a:r>
              <a:rPr lang="en-US" altLang="zh-CN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zh-CN" sz="2400" dirty="0" err="1" smtClean="0">
                <a:latin typeface="Arial" pitchFamily="34" charset="0"/>
                <a:cs typeface="Arial" pitchFamily="34" charset="0"/>
              </a:rPr>
              <a:t>abierto</a:t>
            </a:r>
            <a:r>
              <a:rPr lang="en-US" altLang="zh-CN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zh-CN" sz="2400" dirty="0" err="1" smtClean="0">
                <a:latin typeface="Arial" pitchFamily="34" charset="0"/>
                <a:cs typeface="Arial" pitchFamily="34" charset="0"/>
              </a:rPr>
              <a:t>desconectar</a:t>
            </a:r>
            <a:r>
              <a:rPr lang="en-US" altLang="zh-CN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zh-CN" sz="2400" dirty="0" err="1" smtClean="0">
                <a:latin typeface="Arial" pitchFamily="34" charset="0"/>
                <a:cs typeface="Arial" pitchFamily="34" charset="0"/>
              </a:rPr>
              <a:t>las</a:t>
            </a:r>
            <a:r>
              <a:rPr lang="en-US" altLang="zh-CN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zh-CN" sz="2400" dirty="0" err="1" smtClean="0">
                <a:latin typeface="Arial" pitchFamily="34" charset="0"/>
                <a:cs typeface="Arial" pitchFamily="34" charset="0"/>
              </a:rPr>
              <a:t>baterias</a:t>
            </a:r>
            <a:r>
              <a:rPr lang="en-US" altLang="zh-CN" sz="24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r>
              <a:rPr lang="en-US" altLang="zh-CN" sz="2400" dirty="0" smtClean="0">
                <a:latin typeface="Arial" pitchFamily="34" charset="0"/>
                <a:cs typeface="Arial" pitchFamily="34" charset="0"/>
              </a:rPr>
              <a:t>5. </a:t>
            </a:r>
            <a:r>
              <a:rPr lang="en-US" altLang="zh-CN" sz="2400" dirty="0" err="1" smtClean="0">
                <a:latin typeface="Arial" pitchFamily="34" charset="0"/>
                <a:cs typeface="Arial" pitchFamily="34" charset="0"/>
              </a:rPr>
              <a:t>Descargar</a:t>
            </a:r>
            <a:r>
              <a:rPr lang="en-US" altLang="zh-CN" sz="2400" dirty="0" smtClean="0">
                <a:latin typeface="Arial" pitchFamily="34" charset="0"/>
                <a:cs typeface="Arial" pitchFamily="34" charset="0"/>
              </a:rPr>
              <a:t> el </a:t>
            </a:r>
            <a:r>
              <a:rPr lang="en-US" altLang="zh-CN" sz="2400" dirty="0" err="1" smtClean="0">
                <a:latin typeface="Arial" pitchFamily="34" charset="0"/>
                <a:cs typeface="Arial" pitchFamily="34" charset="0"/>
              </a:rPr>
              <a:t>Condensador</a:t>
            </a:r>
            <a:r>
              <a:rPr lang="en-US" altLang="zh-CN" sz="2400" dirty="0" smtClean="0">
                <a:latin typeface="Arial" pitchFamily="34" charset="0"/>
                <a:cs typeface="Arial" pitchFamily="34" charset="0"/>
              </a:rPr>
              <a:t> del BUS (Capacitor)</a:t>
            </a:r>
          </a:p>
          <a:p>
            <a:r>
              <a:rPr lang="en-US" altLang="zh-CN" sz="2400" dirty="0" smtClean="0">
                <a:latin typeface="Arial" pitchFamily="34" charset="0"/>
                <a:cs typeface="Arial" pitchFamily="34" charset="0"/>
              </a:rPr>
              <a:t>6. </a:t>
            </a:r>
            <a:r>
              <a:rPr lang="en-US" altLang="zh-CN" sz="2400" dirty="0" err="1" smtClean="0">
                <a:latin typeface="Arial" pitchFamily="34" charset="0"/>
                <a:cs typeface="Arial" pitchFamily="34" charset="0"/>
              </a:rPr>
              <a:t>Descargar</a:t>
            </a:r>
            <a:r>
              <a:rPr lang="en-US" altLang="zh-CN" sz="2400" dirty="0" smtClean="0">
                <a:latin typeface="Arial" pitchFamily="34" charset="0"/>
                <a:cs typeface="Arial" pitchFamily="34" charset="0"/>
              </a:rPr>
              <a:t> el </a:t>
            </a:r>
            <a:r>
              <a:rPr lang="en-US" altLang="zh-CN" sz="2400" dirty="0" err="1" smtClean="0">
                <a:latin typeface="Arial" pitchFamily="34" charset="0"/>
                <a:cs typeface="Arial" pitchFamily="34" charset="0"/>
              </a:rPr>
              <a:t>condensador</a:t>
            </a:r>
            <a:r>
              <a:rPr lang="en-US" altLang="zh-CN" sz="2400" dirty="0" smtClean="0">
                <a:latin typeface="Arial" pitchFamily="34" charset="0"/>
                <a:cs typeface="Arial" pitchFamily="34" charset="0"/>
              </a:rPr>
              <a:t> del </a:t>
            </a:r>
            <a:r>
              <a:rPr lang="en-US" altLang="zh-CN" sz="2400" dirty="0" err="1" smtClean="0">
                <a:latin typeface="Arial" pitchFamily="34" charset="0"/>
                <a:cs typeface="Arial" pitchFamily="34" charset="0"/>
              </a:rPr>
              <a:t>cargador</a:t>
            </a:r>
            <a:r>
              <a:rPr lang="en-US" altLang="zh-CN" sz="2400" dirty="0" smtClean="0">
                <a:latin typeface="Arial" pitchFamily="34" charset="0"/>
                <a:cs typeface="Arial" pitchFamily="34" charset="0"/>
              </a:rPr>
              <a:t> (Capacitor)</a:t>
            </a:r>
          </a:p>
          <a:p>
            <a:endParaRPr lang="en-US" altLang="zh-CN" dirty="0" smtClean="0">
              <a:latin typeface="Arial" pitchFamily="34" charset="0"/>
              <a:cs typeface="Arial" pitchFamily="34" charset="0"/>
            </a:endParaRPr>
          </a:p>
          <a:p>
            <a:endParaRPr lang="en-US" altLang="zh-CN" dirty="0" smtClean="0">
              <a:latin typeface="Arial" pitchFamily="34" charset="0"/>
              <a:cs typeface="Arial" pitchFamily="34" charset="0"/>
            </a:endParaRPr>
          </a:p>
          <a:p>
            <a:endParaRPr lang="es-P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4" name="Title 1"/>
          <p:cNvSpPr>
            <a:spLocks noGrp="1"/>
          </p:cNvSpPr>
          <p:nvPr>
            <p:ph type="title" idx="4294967295"/>
          </p:nvPr>
        </p:nvSpPr>
        <p:spPr>
          <a:xfrm>
            <a:off x="457200" y="0"/>
            <a:ext cx="3505200" cy="914400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 eaLnBrk="1" hangingPunct="1"/>
            <a:r>
              <a:rPr lang="en-US" sz="3400" b="1" dirty="0" smtClean="0">
                <a:solidFill>
                  <a:srgbClr val="00B0F0"/>
                </a:solidFill>
              </a:rPr>
              <a:t>Tierra</a:t>
            </a:r>
          </a:p>
        </p:txBody>
      </p:sp>
      <p:sp>
        <p:nvSpPr>
          <p:cNvPr id="26" name="Line 10"/>
          <p:cNvSpPr>
            <a:spLocks noChangeShapeType="1"/>
          </p:cNvSpPr>
          <p:nvPr/>
        </p:nvSpPr>
        <p:spPr bwMode="auto">
          <a:xfrm>
            <a:off x="4191000" y="457200"/>
            <a:ext cx="4953000" cy="0"/>
          </a:xfrm>
          <a:prstGeom prst="line">
            <a:avLst/>
          </a:prstGeom>
          <a:noFill/>
          <a:ln w="9525">
            <a:solidFill>
              <a:srgbClr val="0095DC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6" name="5 Imagen" descr="Tierras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020272" y="548680"/>
            <a:ext cx="1679195" cy="5472608"/>
          </a:xfrm>
          <a:prstGeom prst="rect">
            <a:avLst/>
          </a:prstGeom>
        </p:spPr>
      </p:pic>
      <p:pic>
        <p:nvPicPr>
          <p:cNvPr id="7" name="6 Imagen" descr="P1010733.JPG">
            <a:hlinkClick r:id="rId3" action="ppaction://hlinkfile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9552" y="908720"/>
            <a:ext cx="6012160" cy="4509120"/>
          </a:xfrm>
          <a:prstGeom prst="rect">
            <a:avLst/>
          </a:prstGeom>
        </p:spPr>
      </p:pic>
      <p:sp>
        <p:nvSpPr>
          <p:cNvPr id="8" name="7 CuadroTexto"/>
          <p:cNvSpPr txBox="1"/>
          <p:nvPr/>
        </p:nvSpPr>
        <p:spPr>
          <a:xfrm>
            <a:off x="2915816" y="5589240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A" dirty="0" smtClean="0">
                <a:hlinkClick r:id="rId5" action="ppaction://hlinkfile"/>
              </a:rPr>
              <a:t>Problema</a:t>
            </a:r>
            <a:endParaRPr lang="es-PA" dirty="0"/>
          </a:p>
        </p:txBody>
      </p:sp>
      <p:pic>
        <p:nvPicPr>
          <p:cNvPr id="9" name="8 Imagen" descr="Neutro A Tierra.bmp">
            <a:hlinkClick r:id="rId6" action="ppaction://hlinkfile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716016" y="1124744"/>
            <a:ext cx="1656184" cy="4812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4" name="Title 1"/>
          <p:cNvSpPr>
            <a:spLocks noGrp="1"/>
          </p:cNvSpPr>
          <p:nvPr>
            <p:ph type="title" idx="4294967295"/>
          </p:nvPr>
        </p:nvSpPr>
        <p:spPr>
          <a:xfrm>
            <a:off x="457200" y="0"/>
            <a:ext cx="3505200" cy="914400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 eaLnBrk="1" hangingPunct="1"/>
            <a:r>
              <a:rPr lang="en-US" sz="3400" b="1" dirty="0" smtClean="0">
                <a:solidFill>
                  <a:srgbClr val="00B0F0"/>
                </a:solidFill>
              </a:rPr>
              <a:t>HyperTerminal</a:t>
            </a:r>
          </a:p>
        </p:txBody>
      </p:sp>
      <p:sp>
        <p:nvSpPr>
          <p:cNvPr id="26" name="Line 10"/>
          <p:cNvSpPr>
            <a:spLocks noChangeShapeType="1"/>
          </p:cNvSpPr>
          <p:nvPr/>
        </p:nvSpPr>
        <p:spPr bwMode="auto">
          <a:xfrm>
            <a:off x="4191000" y="457200"/>
            <a:ext cx="4953000" cy="0"/>
          </a:xfrm>
          <a:prstGeom prst="line">
            <a:avLst/>
          </a:prstGeom>
          <a:noFill/>
          <a:ln w="9525">
            <a:solidFill>
              <a:srgbClr val="0095DC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4 Imagen" descr="Connectionnam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83768" y="1484784"/>
            <a:ext cx="3982006" cy="35152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4" name="Title 1"/>
          <p:cNvSpPr>
            <a:spLocks noGrp="1"/>
          </p:cNvSpPr>
          <p:nvPr>
            <p:ph type="title" idx="4294967295"/>
          </p:nvPr>
        </p:nvSpPr>
        <p:spPr>
          <a:xfrm>
            <a:off x="457200" y="0"/>
            <a:ext cx="3505200" cy="914400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 eaLnBrk="1" hangingPunct="1"/>
            <a:r>
              <a:rPr lang="en-US" sz="3400" b="1" dirty="0" smtClean="0">
                <a:solidFill>
                  <a:srgbClr val="00B0F0"/>
                </a:solidFill>
              </a:rPr>
              <a:t>HyperTerminal</a:t>
            </a:r>
          </a:p>
        </p:txBody>
      </p:sp>
      <p:sp>
        <p:nvSpPr>
          <p:cNvPr id="26" name="Line 10"/>
          <p:cNvSpPr>
            <a:spLocks noChangeShapeType="1"/>
          </p:cNvSpPr>
          <p:nvPr/>
        </p:nvSpPr>
        <p:spPr bwMode="auto">
          <a:xfrm>
            <a:off x="4191000" y="457200"/>
            <a:ext cx="4953000" cy="0"/>
          </a:xfrm>
          <a:prstGeom prst="line">
            <a:avLst/>
          </a:prstGeom>
          <a:noFill/>
          <a:ln w="9525">
            <a:solidFill>
              <a:srgbClr val="0095DC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4" name="3 Imagen" descr="PortSett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908720"/>
            <a:ext cx="3839111" cy="4439270"/>
          </a:xfrm>
          <a:prstGeom prst="rect">
            <a:avLst/>
          </a:prstGeom>
        </p:spPr>
      </p:pic>
      <p:sp>
        <p:nvSpPr>
          <p:cNvPr id="5" name="4 CuadroTexto"/>
          <p:cNvSpPr txBox="1"/>
          <p:nvPr/>
        </p:nvSpPr>
        <p:spPr>
          <a:xfrm>
            <a:off x="683568" y="5373216"/>
            <a:ext cx="3240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A" dirty="0" err="1" smtClean="0"/>
              <a:t>Flow</a:t>
            </a:r>
            <a:r>
              <a:rPr lang="es-PA" dirty="0" smtClean="0"/>
              <a:t> control: </a:t>
            </a:r>
            <a:r>
              <a:rPr lang="es-PA" dirty="0" err="1" smtClean="0"/>
              <a:t>Tambien</a:t>
            </a:r>
            <a:r>
              <a:rPr lang="es-PA" dirty="0" smtClean="0"/>
              <a:t> puede utilizar NONE.</a:t>
            </a:r>
            <a:endParaRPr lang="es-PA" dirty="0"/>
          </a:p>
        </p:txBody>
      </p:sp>
      <p:pic>
        <p:nvPicPr>
          <p:cNvPr id="6" name="5 Imagen" descr="Properties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548680"/>
            <a:ext cx="3960440" cy="4777392"/>
          </a:xfrm>
          <a:prstGeom prst="rect">
            <a:avLst/>
          </a:prstGeom>
        </p:spPr>
      </p:pic>
      <p:sp>
        <p:nvSpPr>
          <p:cNvPr id="7" name="6 CuadroTexto"/>
          <p:cNvSpPr txBox="1"/>
          <p:nvPr/>
        </p:nvSpPr>
        <p:spPr>
          <a:xfrm>
            <a:off x="4860032" y="5445224"/>
            <a:ext cx="35318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A" dirty="0" err="1" smtClean="0"/>
              <a:t>Tambien</a:t>
            </a:r>
            <a:r>
              <a:rPr lang="es-PA" dirty="0" smtClean="0"/>
              <a:t> puede usar </a:t>
            </a:r>
            <a:r>
              <a:rPr lang="es-PA" dirty="0" err="1" smtClean="0"/>
              <a:t>AutoDetect</a:t>
            </a:r>
            <a:r>
              <a:rPr lang="es-PA" dirty="0" smtClean="0"/>
              <a:t>.</a:t>
            </a:r>
            <a:endParaRPr lang="es-PA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4" name="Title 1"/>
          <p:cNvSpPr>
            <a:spLocks noGrp="1"/>
          </p:cNvSpPr>
          <p:nvPr>
            <p:ph type="title" idx="4294967295"/>
          </p:nvPr>
        </p:nvSpPr>
        <p:spPr>
          <a:xfrm>
            <a:off x="457200" y="0"/>
            <a:ext cx="3505200" cy="914400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 eaLnBrk="1" hangingPunct="1"/>
            <a:r>
              <a:rPr lang="en-US" sz="3400" b="1" dirty="0" smtClean="0">
                <a:solidFill>
                  <a:srgbClr val="00B0F0"/>
                </a:solidFill>
              </a:rPr>
              <a:t>HyperTerminal</a:t>
            </a:r>
          </a:p>
        </p:txBody>
      </p:sp>
      <p:sp>
        <p:nvSpPr>
          <p:cNvPr id="26" name="Line 10"/>
          <p:cNvSpPr>
            <a:spLocks noChangeShapeType="1"/>
          </p:cNvSpPr>
          <p:nvPr/>
        </p:nvSpPr>
        <p:spPr bwMode="auto">
          <a:xfrm>
            <a:off x="4191000" y="457200"/>
            <a:ext cx="4953000" cy="0"/>
          </a:xfrm>
          <a:prstGeom prst="line">
            <a:avLst/>
          </a:prstGeom>
          <a:noFill/>
          <a:ln w="9525">
            <a:solidFill>
              <a:srgbClr val="0095DC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" name="4 CuadroTexto"/>
          <p:cNvSpPr txBox="1"/>
          <p:nvPr/>
        </p:nvSpPr>
        <p:spPr>
          <a:xfrm>
            <a:off x="0" y="5301208"/>
            <a:ext cx="39934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A" dirty="0" smtClean="0"/>
              <a:t>Marque las opciones en los ganchos.</a:t>
            </a:r>
            <a:endParaRPr lang="es-PA" dirty="0"/>
          </a:p>
        </p:txBody>
      </p:sp>
      <p:sp>
        <p:nvSpPr>
          <p:cNvPr id="8" name="7 CuadroTexto"/>
          <p:cNvSpPr txBox="1"/>
          <p:nvPr/>
        </p:nvSpPr>
        <p:spPr>
          <a:xfrm>
            <a:off x="4788024" y="3933056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A" dirty="0" smtClean="0"/>
              <a:t>Corra los comandos.</a:t>
            </a:r>
            <a:endParaRPr lang="es-PA" dirty="0"/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908720"/>
            <a:ext cx="3541209" cy="4176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6 Imagen" descr="Q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75656" y="1844824"/>
            <a:ext cx="6030167" cy="19814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430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4" name="Title 1"/>
          <p:cNvSpPr>
            <a:spLocks noGrp="1"/>
          </p:cNvSpPr>
          <p:nvPr>
            <p:ph type="title" idx="4294967295"/>
          </p:nvPr>
        </p:nvSpPr>
        <p:spPr>
          <a:xfrm>
            <a:off x="457200" y="0"/>
            <a:ext cx="3505200" cy="914400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 eaLnBrk="1" hangingPunct="1"/>
            <a:r>
              <a:rPr lang="en-US" sz="3400" b="1" dirty="0" err="1" smtClean="0">
                <a:solidFill>
                  <a:srgbClr val="00B0F0"/>
                </a:solidFill>
              </a:rPr>
              <a:t>Calibracion</a:t>
            </a:r>
            <a:endParaRPr lang="en-US" sz="3400" b="1" dirty="0" smtClean="0">
              <a:solidFill>
                <a:srgbClr val="00B0F0"/>
              </a:solidFill>
            </a:endParaRPr>
          </a:p>
        </p:txBody>
      </p:sp>
      <p:sp>
        <p:nvSpPr>
          <p:cNvPr id="26" name="Line 10"/>
          <p:cNvSpPr>
            <a:spLocks noChangeShapeType="1"/>
          </p:cNvSpPr>
          <p:nvPr/>
        </p:nvSpPr>
        <p:spPr bwMode="auto">
          <a:xfrm>
            <a:off x="4191000" y="457200"/>
            <a:ext cx="4953000" cy="0"/>
          </a:xfrm>
          <a:prstGeom prst="line">
            <a:avLst/>
          </a:prstGeom>
          <a:noFill/>
          <a:ln w="9525">
            <a:solidFill>
              <a:srgbClr val="0095DC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" name="3 CuadroTexto"/>
          <p:cNvSpPr txBox="1"/>
          <p:nvPr/>
        </p:nvSpPr>
        <p:spPr>
          <a:xfrm>
            <a:off x="1979712" y="3140968"/>
            <a:ext cx="5243743" cy="31085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A" sz="2000" dirty="0" smtClean="0"/>
              <a:t>Una vez que ha corrido el </a:t>
            </a:r>
            <a:r>
              <a:rPr lang="es-PA" sz="2000" dirty="0" err="1" smtClean="0"/>
              <a:t>Hyperterminal</a:t>
            </a:r>
            <a:r>
              <a:rPr lang="es-PA" sz="2000" dirty="0" smtClean="0"/>
              <a:t>:</a:t>
            </a:r>
          </a:p>
          <a:p>
            <a:r>
              <a:rPr lang="es-PA" sz="2000" dirty="0" smtClean="0"/>
              <a:t>-Ponga el UPS en modo BPS, Bypass</a:t>
            </a:r>
          </a:p>
          <a:p>
            <a:r>
              <a:rPr lang="es-PA" sz="2000" dirty="0" smtClean="0"/>
              <a:t>-Corra el Comando: V220</a:t>
            </a:r>
          </a:p>
          <a:p>
            <a:r>
              <a:rPr lang="es-PA" sz="2000" dirty="0" smtClean="0"/>
              <a:t>-Este modificara la Salida del UPS.</a:t>
            </a:r>
          </a:p>
          <a:p>
            <a:endParaRPr lang="es-PA" sz="2000" dirty="0" smtClean="0"/>
          </a:p>
          <a:p>
            <a:r>
              <a:rPr lang="es-PA" sz="2000" dirty="0" smtClean="0"/>
              <a:t>Para modificar la salida hacia arriba o abajo:</a:t>
            </a:r>
          </a:p>
          <a:p>
            <a:r>
              <a:rPr lang="es-PA" sz="2000" dirty="0" smtClean="0"/>
              <a:t>-Ponga el UPS en modo UPS o Normal</a:t>
            </a:r>
          </a:p>
          <a:p>
            <a:r>
              <a:rPr lang="es-PA" sz="2000" dirty="0" smtClean="0"/>
              <a:t>-Corra el comando: V+(1-6) / V-(1-6)</a:t>
            </a:r>
          </a:p>
          <a:p>
            <a:endParaRPr lang="es-PA" dirty="0" smtClean="0"/>
          </a:p>
          <a:p>
            <a:endParaRPr lang="es-PA" dirty="0" smtClean="0"/>
          </a:p>
        </p:txBody>
      </p:sp>
      <p:pic>
        <p:nvPicPr>
          <p:cNvPr id="5" name="4 Imagen" descr="Q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75656" y="980728"/>
            <a:ext cx="6030167" cy="19814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4" name="Title 1"/>
          <p:cNvSpPr>
            <a:spLocks noGrp="1"/>
          </p:cNvSpPr>
          <p:nvPr>
            <p:ph type="title" idx="4294967295"/>
          </p:nvPr>
        </p:nvSpPr>
        <p:spPr>
          <a:xfrm>
            <a:off x="457200" y="0"/>
            <a:ext cx="3505200" cy="914400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 eaLnBrk="1" hangingPunct="1"/>
            <a:r>
              <a:rPr lang="en-US" sz="3400" b="1" dirty="0" err="1" smtClean="0">
                <a:solidFill>
                  <a:srgbClr val="00B0F0"/>
                </a:solidFill>
              </a:rPr>
              <a:t>Conexion</a:t>
            </a:r>
            <a:r>
              <a:rPr lang="en-US" sz="3400" b="1" dirty="0" smtClean="0">
                <a:solidFill>
                  <a:srgbClr val="00B0F0"/>
                </a:solidFill>
              </a:rPr>
              <a:t> </a:t>
            </a:r>
            <a:r>
              <a:rPr lang="en-US" sz="3400" b="1" dirty="0" err="1" smtClean="0">
                <a:solidFill>
                  <a:srgbClr val="00B0F0"/>
                </a:solidFill>
              </a:rPr>
              <a:t>Paralela</a:t>
            </a:r>
            <a:endParaRPr lang="en-US" sz="3400" b="1" dirty="0" smtClean="0">
              <a:solidFill>
                <a:srgbClr val="00B0F0"/>
              </a:solidFill>
            </a:endParaRPr>
          </a:p>
        </p:txBody>
      </p:sp>
      <p:sp>
        <p:nvSpPr>
          <p:cNvPr id="26" name="Line 10"/>
          <p:cNvSpPr>
            <a:spLocks noChangeShapeType="1"/>
          </p:cNvSpPr>
          <p:nvPr/>
        </p:nvSpPr>
        <p:spPr bwMode="auto">
          <a:xfrm>
            <a:off x="4191000" y="457200"/>
            <a:ext cx="4953000" cy="0"/>
          </a:xfrm>
          <a:prstGeom prst="line">
            <a:avLst/>
          </a:prstGeom>
          <a:noFill/>
          <a:ln w="9525">
            <a:solidFill>
              <a:srgbClr val="0095DC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" name="4 CuadroTexto"/>
          <p:cNvSpPr txBox="1"/>
          <p:nvPr/>
        </p:nvSpPr>
        <p:spPr>
          <a:xfrm>
            <a:off x="395536" y="1484784"/>
            <a:ext cx="640871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s-PA" dirty="0" smtClean="0"/>
              <a:t>Asegurar que cada UPS funcione en modo Unitario.</a:t>
            </a:r>
          </a:p>
          <a:p>
            <a:pPr marL="342900" indent="-342900">
              <a:buFont typeface="+mj-lt"/>
              <a:buAutoNum type="arabicPeriod"/>
            </a:pPr>
            <a:r>
              <a:rPr lang="es-PA" dirty="0" smtClean="0"/>
              <a:t>Que la entrada Salida sea la misma en todos los UPS.</a:t>
            </a:r>
          </a:p>
          <a:p>
            <a:pPr marL="342900" indent="-342900">
              <a:buFont typeface="+mj-lt"/>
              <a:buAutoNum type="arabicPeriod"/>
            </a:pPr>
            <a:r>
              <a:rPr lang="es-PA" dirty="0" smtClean="0"/>
              <a:t>Poner los UPS en modo BPS (</a:t>
            </a:r>
            <a:r>
              <a:rPr lang="es-PA" dirty="0" err="1" smtClean="0"/>
              <a:t>Switch</a:t>
            </a:r>
            <a:r>
              <a:rPr lang="es-PA" dirty="0" smtClean="0"/>
              <a:t> de Mantenimiento)</a:t>
            </a:r>
          </a:p>
          <a:p>
            <a:pPr marL="342900" indent="-342900">
              <a:buFont typeface="+mj-lt"/>
              <a:buAutoNum type="arabicPeriod"/>
            </a:pPr>
            <a:r>
              <a:rPr lang="es-PA" dirty="0" smtClean="0"/>
              <a:t>Realizar las conexiones eléctricas</a:t>
            </a:r>
          </a:p>
          <a:p>
            <a:pPr marL="342900" indent="-342900">
              <a:buFont typeface="+mj-lt"/>
              <a:buAutoNum type="arabicPeriod"/>
            </a:pPr>
            <a:r>
              <a:rPr lang="es-PA" dirty="0" smtClean="0"/>
              <a:t>Desconectar el Jumper JP1 – JP2</a:t>
            </a:r>
          </a:p>
          <a:p>
            <a:pPr marL="342900" indent="-342900">
              <a:buFont typeface="+mj-lt"/>
              <a:buAutoNum type="arabicPeriod"/>
            </a:pPr>
            <a:r>
              <a:rPr lang="es-PA" dirty="0" smtClean="0"/>
              <a:t>Conectar el Cable Paralelo de 25 pines</a:t>
            </a:r>
          </a:p>
          <a:p>
            <a:pPr marL="342900" indent="-342900">
              <a:buFont typeface="+mj-lt"/>
              <a:buAutoNum type="arabicPeriod"/>
            </a:pPr>
            <a:r>
              <a:rPr lang="es-PA" dirty="0" smtClean="0"/>
              <a:t>Encender los UPS y verificar que funcionan</a:t>
            </a:r>
          </a:p>
          <a:p>
            <a:pPr marL="342900" indent="-342900">
              <a:buFont typeface="+mj-lt"/>
              <a:buAutoNum type="arabicPeriod"/>
            </a:pPr>
            <a:r>
              <a:rPr lang="es-PA" dirty="0" smtClean="0"/>
              <a:t>Medir JP1 - JP2 de Cada UPS (Menor a 1V)</a:t>
            </a:r>
          </a:p>
          <a:p>
            <a:pPr marL="342900" indent="-342900">
              <a:buFont typeface="+mj-lt"/>
              <a:buAutoNum type="arabicPeriod"/>
            </a:pPr>
            <a:r>
              <a:rPr lang="es-PA" dirty="0" smtClean="0"/>
              <a:t>Medir JP2 – JP2 entre UPS (Menor a 5V)</a:t>
            </a:r>
          </a:p>
          <a:p>
            <a:pPr marL="342900" indent="-342900">
              <a:buFont typeface="+mj-lt"/>
              <a:buAutoNum type="arabicPeriod"/>
            </a:pPr>
            <a:r>
              <a:rPr lang="es-PA" dirty="0" smtClean="0"/>
              <a:t>Apague el UPS</a:t>
            </a:r>
          </a:p>
          <a:p>
            <a:pPr marL="342900" indent="-342900">
              <a:buFont typeface="+mj-lt"/>
              <a:buAutoNum type="arabicPeriod"/>
            </a:pPr>
            <a:r>
              <a:rPr lang="es-PA" dirty="0" smtClean="0"/>
              <a:t>Cambie el </a:t>
            </a:r>
            <a:r>
              <a:rPr lang="es-PA" dirty="0" err="1" smtClean="0"/>
              <a:t>Switch</a:t>
            </a:r>
            <a:r>
              <a:rPr lang="es-PA" dirty="0" smtClean="0"/>
              <a:t> a Modo UPS</a:t>
            </a:r>
          </a:p>
          <a:p>
            <a:pPr marL="342900" indent="-342900">
              <a:buFont typeface="+mj-lt"/>
              <a:buAutoNum type="arabicPeriod"/>
            </a:pPr>
            <a:r>
              <a:rPr lang="es-PA" dirty="0" smtClean="0"/>
              <a:t>Encienda los UPS.</a:t>
            </a:r>
          </a:p>
        </p:txBody>
      </p:sp>
      <p:pic>
        <p:nvPicPr>
          <p:cNvPr id="6" name="5 Imagen" descr="Forza parallel cable 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88224" y="1124744"/>
            <a:ext cx="2400267" cy="1800200"/>
          </a:xfrm>
          <a:prstGeom prst="rect">
            <a:avLst/>
          </a:prstGeom>
        </p:spPr>
      </p:pic>
      <p:pic>
        <p:nvPicPr>
          <p:cNvPr id="7" name="6 Imagen" descr="Parallel port Connectio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88224" y="3212976"/>
            <a:ext cx="2400267" cy="1800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4" name="Title 1"/>
          <p:cNvSpPr>
            <a:spLocks noGrp="1"/>
          </p:cNvSpPr>
          <p:nvPr>
            <p:ph type="title" idx="4294967295"/>
          </p:nvPr>
        </p:nvSpPr>
        <p:spPr>
          <a:xfrm>
            <a:off x="457200" y="0"/>
            <a:ext cx="3505200" cy="914400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 eaLnBrk="1" hangingPunct="1"/>
            <a:r>
              <a:rPr lang="en-US" sz="3400" b="1" dirty="0" err="1" smtClean="0">
                <a:solidFill>
                  <a:srgbClr val="00B0F0"/>
                </a:solidFill>
              </a:rPr>
              <a:t>Conexion</a:t>
            </a:r>
            <a:r>
              <a:rPr lang="en-US" sz="3400" b="1" dirty="0" smtClean="0">
                <a:solidFill>
                  <a:srgbClr val="00B0F0"/>
                </a:solidFill>
              </a:rPr>
              <a:t> </a:t>
            </a:r>
            <a:r>
              <a:rPr lang="en-US" sz="3400" b="1" dirty="0" err="1" smtClean="0">
                <a:solidFill>
                  <a:srgbClr val="00B0F0"/>
                </a:solidFill>
              </a:rPr>
              <a:t>Paralela</a:t>
            </a:r>
            <a:endParaRPr lang="en-US" sz="3400" b="1" dirty="0" smtClean="0">
              <a:solidFill>
                <a:srgbClr val="00B0F0"/>
              </a:solidFill>
            </a:endParaRPr>
          </a:p>
        </p:txBody>
      </p:sp>
      <p:sp>
        <p:nvSpPr>
          <p:cNvPr id="26" name="Line 10"/>
          <p:cNvSpPr>
            <a:spLocks noChangeShapeType="1"/>
          </p:cNvSpPr>
          <p:nvPr/>
        </p:nvSpPr>
        <p:spPr bwMode="auto">
          <a:xfrm>
            <a:off x="4191000" y="457200"/>
            <a:ext cx="4953000" cy="0"/>
          </a:xfrm>
          <a:prstGeom prst="line">
            <a:avLst/>
          </a:prstGeom>
          <a:noFill/>
          <a:ln w="9525">
            <a:solidFill>
              <a:srgbClr val="0095DC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" name="3 CuadroTexto"/>
          <p:cNvSpPr txBox="1"/>
          <p:nvPr/>
        </p:nvSpPr>
        <p:spPr>
          <a:xfrm>
            <a:off x="2123728" y="5229200"/>
            <a:ext cx="59046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A" dirty="0" smtClean="0"/>
              <a:t>Tener en cuenta la sumatoria de amperaje.</a:t>
            </a:r>
          </a:p>
          <a:p>
            <a:endParaRPr lang="es-PA" dirty="0"/>
          </a:p>
        </p:txBody>
      </p:sp>
      <p:pic>
        <p:nvPicPr>
          <p:cNvPr id="6" name="5 Imagen" descr="HR2revised.png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1340768"/>
            <a:ext cx="4176464" cy="3816424"/>
          </a:xfrm>
          <a:prstGeom prst="rect">
            <a:avLst/>
          </a:prstGeom>
        </p:spPr>
      </p:pic>
      <p:pic>
        <p:nvPicPr>
          <p:cNvPr id="7" name="6 Imagen" descr="HR3revised.png">
            <a:hlinkClick r:id="rId4" action="ppaction://hlinkfile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60032" y="1268760"/>
            <a:ext cx="3888432" cy="37444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4" name="Title 1"/>
          <p:cNvSpPr>
            <a:spLocks noGrp="1"/>
          </p:cNvSpPr>
          <p:nvPr>
            <p:ph type="title" idx="4294967295"/>
          </p:nvPr>
        </p:nvSpPr>
        <p:spPr>
          <a:xfrm>
            <a:off x="457200" y="0"/>
            <a:ext cx="3505200" cy="914400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 eaLnBrk="1" hangingPunct="1"/>
            <a:r>
              <a:rPr lang="en-US" sz="3400" b="1" dirty="0" err="1" smtClean="0">
                <a:solidFill>
                  <a:srgbClr val="00B0F0"/>
                </a:solidFill>
              </a:rPr>
              <a:t>Preguntas</a:t>
            </a:r>
            <a:endParaRPr lang="en-US" sz="3400" b="1" dirty="0" smtClean="0">
              <a:solidFill>
                <a:srgbClr val="00B0F0"/>
              </a:solidFill>
            </a:endParaRPr>
          </a:p>
        </p:txBody>
      </p:sp>
      <p:sp>
        <p:nvSpPr>
          <p:cNvPr id="26" name="Line 10"/>
          <p:cNvSpPr>
            <a:spLocks noChangeShapeType="1"/>
          </p:cNvSpPr>
          <p:nvPr/>
        </p:nvSpPr>
        <p:spPr bwMode="auto">
          <a:xfrm>
            <a:off x="4191000" y="457200"/>
            <a:ext cx="4953000" cy="0"/>
          </a:xfrm>
          <a:prstGeom prst="line">
            <a:avLst/>
          </a:prstGeom>
          <a:noFill/>
          <a:ln w="9525">
            <a:solidFill>
              <a:srgbClr val="0095DC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" name="3 CuadroTexto"/>
          <p:cNvSpPr txBox="1"/>
          <p:nvPr/>
        </p:nvSpPr>
        <p:spPr>
          <a:xfrm>
            <a:off x="2843808" y="2780928"/>
            <a:ext cx="31683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A" sz="4800" dirty="0" smtClean="0"/>
              <a:t>GRACIAS!</a:t>
            </a:r>
            <a:endParaRPr lang="es-PA" sz="4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4" name="Title 1"/>
          <p:cNvSpPr>
            <a:spLocks noGrp="1"/>
          </p:cNvSpPr>
          <p:nvPr>
            <p:ph type="title" idx="4294967295"/>
          </p:nvPr>
        </p:nvSpPr>
        <p:spPr>
          <a:xfrm>
            <a:off x="457200" y="0"/>
            <a:ext cx="3505200" cy="914400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 eaLnBrk="1" hangingPunct="1"/>
            <a:r>
              <a:rPr lang="en-US" sz="3400" b="1" dirty="0" err="1" smtClean="0">
                <a:solidFill>
                  <a:srgbClr val="00B0F0"/>
                </a:solidFill>
              </a:rPr>
              <a:t>Herramientas</a:t>
            </a:r>
            <a:endParaRPr lang="en-US" sz="3400" b="1" dirty="0" smtClean="0">
              <a:solidFill>
                <a:srgbClr val="00B0F0"/>
              </a:solidFill>
            </a:endParaRPr>
          </a:p>
        </p:txBody>
      </p:sp>
      <p:sp>
        <p:nvSpPr>
          <p:cNvPr id="26" name="Line 10"/>
          <p:cNvSpPr>
            <a:spLocks noChangeShapeType="1"/>
          </p:cNvSpPr>
          <p:nvPr/>
        </p:nvSpPr>
        <p:spPr bwMode="auto">
          <a:xfrm>
            <a:off x="4191000" y="457200"/>
            <a:ext cx="4953000" cy="0"/>
          </a:xfrm>
          <a:prstGeom prst="line">
            <a:avLst/>
          </a:prstGeom>
          <a:noFill/>
          <a:ln w="9525">
            <a:solidFill>
              <a:srgbClr val="0095DC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4" name="3 Tabla"/>
          <p:cNvGraphicFramePr>
            <a:graphicFrameLocks noGrp="1"/>
          </p:cNvGraphicFramePr>
          <p:nvPr/>
        </p:nvGraphicFramePr>
        <p:xfrm>
          <a:off x="1979711" y="457973"/>
          <a:ext cx="5544618" cy="5477933"/>
        </p:xfrm>
        <a:graphic>
          <a:graphicData uri="http://schemas.openxmlformats.org/drawingml/2006/table">
            <a:tbl>
              <a:tblPr/>
              <a:tblGrid>
                <a:gridCol w="2308502"/>
                <a:gridCol w="2308502"/>
                <a:gridCol w="927614"/>
              </a:tblGrid>
              <a:tr h="26585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s-PA" sz="1600" dirty="0">
                        <a:latin typeface="宋体"/>
                        <a:ea typeface="Calibri"/>
                        <a:cs typeface="Times New Roman"/>
                      </a:endParaRPr>
                    </a:p>
                  </a:txBody>
                  <a:tcPr marL="41885" marR="41885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PA" sz="1600" dirty="0" smtClean="0">
                          <a:latin typeface="Arial"/>
                          <a:ea typeface="Calibri"/>
                          <a:cs typeface="Times New Roman"/>
                        </a:rPr>
                        <a:t>Nombre</a:t>
                      </a:r>
                      <a:endParaRPr lang="es-PA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885" marR="418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PA" sz="1600" dirty="0" smtClean="0">
                          <a:latin typeface="Arial"/>
                          <a:ea typeface="Calibri"/>
                          <a:cs typeface="Times New Roman"/>
                        </a:rPr>
                        <a:t>Cantidad</a:t>
                      </a:r>
                      <a:endParaRPr lang="es-PA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885" marR="418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8747">
                <a:tc rowSpan="7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PA" sz="1600" dirty="0">
                          <a:latin typeface="Arial"/>
                          <a:ea typeface="Calibri"/>
                          <a:cs typeface="Times New Roman"/>
                        </a:rPr>
                        <a:t>0-3K</a:t>
                      </a:r>
                      <a:endParaRPr lang="es-PA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885" marR="418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PA" sz="1600" dirty="0" smtClean="0">
                          <a:solidFill>
                            <a:schemeClr val="tx1"/>
                          </a:solidFill>
                          <a:latin typeface="Arial"/>
                          <a:ea typeface="Calibri"/>
                          <a:cs typeface="Times New Roman"/>
                        </a:rPr>
                        <a:t>Computadora con puerto Serial</a:t>
                      </a:r>
                      <a:endParaRPr lang="es-PA" sz="16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885" marR="418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PA" sz="1600" dirty="0" smtClean="0">
                          <a:latin typeface="Arial"/>
                          <a:ea typeface="Calibri"/>
                          <a:cs typeface="Times New Roman"/>
                        </a:rPr>
                        <a:t>1</a:t>
                      </a:r>
                      <a:endParaRPr lang="es-PA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885" marR="418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8747">
                <a:tc vMerge="1">
                  <a:txBody>
                    <a:bodyPr/>
                    <a:lstStyle/>
                    <a:p>
                      <a:endParaRPr lang="es-P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PA" sz="1600" baseline="0" dirty="0" smtClean="0">
                          <a:solidFill>
                            <a:schemeClr val="tx1"/>
                          </a:solidFill>
                          <a:latin typeface="Arial"/>
                          <a:ea typeface="Calibri"/>
                          <a:cs typeface="Times New Roman"/>
                        </a:rPr>
                        <a:t> Fuente de Poder </a:t>
                      </a:r>
                      <a:r>
                        <a:rPr lang="es-PA" sz="1600" baseline="0" dirty="0" err="1" smtClean="0">
                          <a:solidFill>
                            <a:schemeClr val="tx1"/>
                          </a:solidFill>
                          <a:latin typeface="Arial"/>
                          <a:ea typeface="Calibri"/>
                          <a:cs typeface="Times New Roman"/>
                        </a:rPr>
                        <a:t>Prog</a:t>
                      </a:r>
                      <a:r>
                        <a:rPr lang="es-PA" sz="1600" baseline="0" dirty="0" smtClean="0">
                          <a:solidFill>
                            <a:schemeClr val="tx1"/>
                          </a:solidFill>
                          <a:latin typeface="Arial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s-PA" sz="1600" dirty="0" smtClean="0">
                          <a:solidFill>
                            <a:schemeClr val="tx1"/>
                          </a:solidFill>
                          <a:latin typeface="Arial"/>
                          <a:ea typeface="Calibri"/>
                          <a:cs typeface="Times New Roman"/>
                        </a:rPr>
                        <a:t>(300V/3A) DC</a:t>
                      </a:r>
                      <a:endParaRPr lang="es-PA" sz="16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885" marR="418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PA" sz="1600">
                          <a:latin typeface="Arial"/>
                          <a:ea typeface="Calibri"/>
                          <a:cs typeface="Times New Roman"/>
                        </a:rPr>
                        <a:t>1</a:t>
                      </a:r>
                      <a:endParaRPr lang="es-PA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885" marR="418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8747">
                <a:tc vMerge="1">
                  <a:txBody>
                    <a:bodyPr/>
                    <a:lstStyle/>
                    <a:p>
                      <a:endParaRPr lang="es-P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PA" sz="1600" dirty="0" err="1" smtClean="0">
                          <a:solidFill>
                            <a:schemeClr val="tx1"/>
                          </a:solidFill>
                          <a:latin typeface="Arial"/>
                          <a:ea typeface="Calibri"/>
                          <a:cs typeface="Times New Roman"/>
                        </a:rPr>
                        <a:t>Multimetro</a:t>
                      </a:r>
                      <a:r>
                        <a:rPr lang="es-PA" sz="1600" dirty="0" smtClean="0">
                          <a:solidFill>
                            <a:schemeClr val="tx1"/>
                          </a:solidFill>
                          <a:latin typeface="Arial"/>
                          <a:ea typeface="Calibri"/>
                          <a:cs typeface="Times New Roman"/>
                        </a:rPr>
                        <a:t> Digital</a:t>
                      </a:r>
                      <a:endParaRPr lang="es-PA" sz="16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885" marR="418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PA" sz="1600">
                          <a:latin typeface="Arial"/>
                          <a:ea typeface="Calibri"/>
                          <a:cs typeface="Times New Roman"/>
                        </a:rPr>
                        <a:t>1</a:t>
                      </a:r>
                      <a:endParaRPr lang="es-PA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885" marR="418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8747">
                <a:tc vMerge="1">
                  <a:txBody>
                    <a:bodyPr/>
                    <a:lstStyle/>
                    <a:p>
                      <a:endParaRPr lang="es-P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PA" sz="1600" dirty="0" smtClean="0">
                          <a:solidFill>
                            <a:srgbClr val="FF0000"/>
                          </a:solidFill>
                          <a:latin typeface="Arial"/>
                          <a:ea typeface="Calibri"/>
                          <a:cs typeface="Times New Roman"/>
                        </a:rPr>
                        <a:t>Medidor</a:t>
                      </a:r>
                      <a:r>
                        <a:rPr lang="es-PA" sz="1600" baseline="0" dirty="0" smtClean="0">
                          <a:solidFill>
                            <a:srgbClr val="FF0000"/>
                          </a:solidFill>
                          <a:latin typeface="Arial"/>
                          <a:ea typeface="Calibri"/>
                          <a:cs typeface="Times New Roman"/>
                        </a:rPr>
                        <a:t> de Poder</a:t>
                      </a:r>
                      <a:endParaRPr lang="es-PA" sz="1600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885" marR="418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PA" sz="1600">
                          <a:latin typeface="Arial"/>
                          <a:ea typeface="Calibri"/>
                          <a:cs typeface="Times New Roman"/>
                        </a:rPr>
                        <a:t>1</a:t>
                      </a:r>
                      <a:endParaRPr lang="es-PA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885" marR="418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8747">
                <a:tc vMerge="1">
                  <a:txBody>
                    <a:bodyPr/>
                    <a:lstStyle/>
                    <a:p>
                      <a:endParaRPr lang="es-P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PA" sz="1600" dirty="0" smtClean="0">
                          <a:solidFill>
                            <a:srgbClr val="FF0000"/>
                          </a:solidFill>
                          <a:latin typeface="Arial"/>
                          <a:ea typeface="Calibri"/>
                          <a:cs typeface="Times New Roman"/>
                        </a:rPr>
                        <a:t>Oscilógrafo</a:t>
                      </a:r>
                      <a:endParaRPr lang="es-PA" sz="1600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885" marR="418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PA" sz="1600">
                          <a:latin typeface="Arial"/>
                          <a:ea typeface="Calibri"/>
                          <a:cs typeface="Times New Roman"/>
                        </a:rPr>
                        <a:t>1</a:t>
                      </a:r>
                      <a:endParaRPr lang="es-PA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885" marR="418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8747">
                <a:tc vMerge="1">
                  <a:txBody>
                    <a:bodyPr/>
                    <a:lstStyle/>
                    <a:p>
                      <a:endParaRPr lang="es-P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PA" sz="1600" dirty="0" err="1" smtClean="0">
                          <a:solidFill>
                            <a:schemeClr val="tx1"/>
                          </a:solidFill>
                          <a:latin typeface="Arial"/>
                          <a:ea typeface="Calibri"/>
                          <a:cs typeface="Times New Roman"/>
                        </a:rPr>
                        <a:t>Batterias</a:t>
                      </a:r>
                      <a:r>
                        <a:rPr lang="es-PA" sz="1600" baseline="0" dirty="0" smtClean="0">
                          <a:solidFill>
                            <a:schemeClr val="tx1"/>
                          </a:solidFill>
                          <a:latin typeface="Arial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s-PA" sz="1600" dirty="0" smtClean="0">
                          <a:solidFill>
                            <a:schemeClr val="tx1"/>
                          </a:solidFill>
                          <a:latin typeface="Arial"/>
                          <a:ea typeface="Calibri"/>
                          <a:cs typeface="Times New Roman"/>
                        </a:rPr>
                        <a:t>(96V</a:t>
                      </a:r>
                      <a:r>
                        <a:rPr lang="es-PA" sz="1600" dirty="0">
                          <a:solidFill>
                            <a:schemeClr val="tx1"/>
                          </a:solidFill>
                          <a:latin typeface="Arial"/>
                          <a:ea typeface="Calibri"/>
                          <a:cs typeface="Times New Roman"/>
                        </a:rPr>
                        <a:t>)</a:t>
                      </a:r>
                      <a:endParaRPr lang="es-PA" sz="16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885" marR="418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PA" sz="1600">
                          <a:latin typeface="Arial"/>
                          <a:ea typeface="Calibri"/>
                          <a:cs typeface="Times New Roman"/>
                        </a:rPr>
                        <a:t>1</a:t>
                      </a:r>
                      <a:endParaRPr lang="es-PA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885" marR="418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7494">
                <a:tc vMerge="1">
                  <a:txBody>
                    <a:bodyPr/>
                    <a:lstStyle/>
                    <a:p>
                      <a:endParaRPr lang="es-P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PA" sz="1600" dirty="0" smtClean="0">
                          <a:solidFill>
                            <a:schemeClr val="tx1"/>
                          </a:solidFill>
                          <a:latin typeface="Arial"/>
                          <a:ea typeface="Calibri"/>
                          <a:cs typeface="Times New Roman"/>
                        </a:rPr>
                        <a:t>Resistencia para Descargar </a:t>
                      </a:r>
                      <a:r>
                        <a:rPr lang="es-PA" sz="18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100W/10W</a:t>
                      </a:r>
                      <a:endParaRPr lang="es-PA" sz="16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885" marR="418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PA" sz="1600" dirty="0" smtClean="0">
                          <a:latin typeface="Arial"/>
                          <a:ea typeface="Calibri"/>
                          <a:cs typeface="Times New Roman"/>
                        </a:rPr>
                        <a:t>1</a:t>
                      </a:r>
                      <a:endParaRPr lang="es-PA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885" marR="418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8747">
                <a:tc rowSpan="6">
                  <a:txBody>
                    <a:bodyPr/>
                    <a:lstStyle/>
                    <a:p>
                      <a:pPr algn="ctr"/>
                      <a:r>
                        <a:rPr lang="es-PA" dirty="0" smtClean="0"/>
                        <a:t>6-10K</a:t>
                      </a:r>
                      <a:endParaRPr lang="es-PA" dirty="0"/>
                    </a:p>
                  </a:txBody>
                  <a:tcPr marL="41885" marR="418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PA" sz="1600" dirty="0" smtClean="0">
                          <a:solidFill>
                            <a:schemeClr val="tx1"/>
                          </a:solidFill>
                          <a:latin typeface="Arial"/>
                          <a:ea typeface="Calibri"/>
                          <a:cs typeface="Times New Roman"/>
                        </a:rPr>
                        <a:t>Computadora con puerto Serial</a:t>
                      </a:r>
                      <a:endParaRPr lang="es-PA" sz="1600" dirty="0">
                        <a:solidFill>
                          <a:schemeClr val="tx1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1885" marR="418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PA" sz="1600" dirty="0" smtClean="0">
                          <a:latin typeface="Arial"/>
                          <a:ea typeface="Calibri"/>
                          <a:cs typeface="Times New Roman"/>
                        </a:rPr>
                        <a:t>1</a:t>
                      </a:r>
                      <a:endParaRPr lang="es-PA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885" marR="418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8747">
                <a:tc vMerge="1">
                  <a:txBody>
                    <a:bodyPr/>
                    <a:lstStyle/>
                    <a:p>
                      <a:endParaRPr lang="es-P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PA" sz="1600" baseline="0" dirty="0" smtClean="0">
                          <a:solidFill>
                            <a:schemeClr val="tx1"/>
                          </a:solidFill>
                          <a:latin typeface="Arial"/>
                          <a:ea typeface="Calibri"/>
                          <a:cs typeface="Times New Roman"/>
                        </a:rPr>
                        <a:t>Fuente de Poder </a:t>
                      </a:r>
                      <a:r>
                        <a:rPr lang="es-PA" sz="1600" baseline="0" dirty="0" err="1" smtClean="0">
                          <a:solidFill>
                            <a:schemeClr val="tx1"/>
                          </a:solidFill>
                          <a:latin typeface="Arial"/>
                          <a:ea typeface="Calibri"/>
                          <a:cs typeface="Times New Roman"/>
                        </a:rPr>
                        <a:t>Prog</a:t>
                      </a:r>
                      <a:r>
                        <a:rPr lang="es-PA" sz="1600" baseline="0" dirty="0" smtClean="0">
                          <a:solidFill>
                            <a:schemeClr val="tx1"/>
                          </a:solidFill>
                          <a:latin typeface="Arial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s-PA" sz="1600" dirty="0" smtClean="0">
                          <a:solidFill>
                            <a:schemeClr val="tx1"/>
                          </a:solidFill>
                          <a:latin typeface="Arial"/>
                          <a:ea typeface="Calibri"/>
                          <a:cs typeface="Times New Roman"/>
                        </a:rPr>
                        <a:t>(300V/3A) DC</a:t>
                      </a:r>
                      <a:endParaRPr lang="es-PA" sz="16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885" marR="418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PA" sz="1600">
                          <a:latin typeface="Arial"/>
                          <a:ea typeface="Calibri"/>
                          <a:cs typeface="Times New Roman"/>
                        </a:rPr>
                        <a:t>1</a:t>
                      </a:r>
                      <a:endParaRPr lang="es-PA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885" marR="418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8747">
                <a:tc vMerge="1">
                  <a:txBody>
                    <a:bodyPr/>
                    <a:lstStyle/>
                    <a:p>
                      <a:endParaRPr lang="es-P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PA" sz="1600" dirty="0" err="1" smtClean="0">
                          <a:solidFill>
                            <a:schemeClr val="tx1"/>
                          </a:solidFill>
                          <a:latin typeface="Arial"/>
                          <a:ea typeface="Calibri"/>
                          <a:cs typeface="Times New Roman"/>
                        </a:rPr>
                        <a:t>Multimetro</a:t>
                      </a:r>
                      <a:r>
                        <a:rPr lang="es-PA" sz="1600" dirty="0" smtClean="0">
                          <a:solidFill>
                            <a:schemeClr val="tx1"/>
                          </a:solidFill>
                          <a:latin typeface="Arial"/>
                          <a:ea typeface="Calibri"/>
                          <a:cs typeface="Times New Roman"/>
                        </a:rPr>
                        <a:t> Digital</a:t>
                      </a:r>
                      <a:endParaRPr lang="es-PA" sz="1600" dirty="0">
                        <a:solidFill>
                          <a:schemeClr val="tx1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1885" marR="418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PA" sz="1600">
                          <a:latin typeface="Arial"/>
                          <a:ea typeface="Calibri"/>
                          <a:cs typeface="Times New Roman"/>
                        </a:rPr>
                        <a:t>1</a:t>
                      </a:r>
                      <a:endParaRPr lang="es-PA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885" marR="418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8747">
                <a:tc vMerge="1">
                  <a:txBody>
                    <a:bodyPr/>
                    <a:lstStyle/>
                    <a:p>
                      <a:endParaRPr lang="es-P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PA" sz="1600" dirty="0" smtClean="0">
                          <a:solidFill>
                            <a:srgbClr val="FF0000"/>
                          </a:solidFill>
                          <a:latin typeface="Arial"/>
                          <a:ea typeface="Calibri"/>
                          <a:cs typeface="Times New Roman"/>
                        </a:rPr>
                        <a:t>Medidor</a:t>
                      </a:r>
                      <a:r>
                        <a:rPr lang="es-PA" sz="1600" baseline="0" dirty="0" smtClean="0">
                          <a:solidFill>
                            <a:srgbClr val="FF0000"/>
                          </a:solidFill>
                          <a:latin typeface="Arial"/>
                          <a:ea typeface="Calibri"/>
                          <a:cs typeface="Times New Roman"/>
                        </a:rPr>
                        <a:t> de Poder</a:t>
                      </a:r>
                      <a:endParaRPr lang="es-PA" sz="1600" dirty="0">
                        <a:solidFill>
                          <a:srgbClr val="FF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1885" marR="418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PA" sz="1600">
                          <a:latin typeface="Arial"/>
                          <a:ea typeface="Calibri"/>
                          <a:cs typeface="Times New Roman"/>
                        </a:rPr>
                        <a:t>1</a:t>
                      </a:r>
                      <a:endParaRPr lang="es-PA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885" marR="418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8747">
                <a:tc vMerge="1">
                  <a:txBody>
                    <a:bodyPr/>
                    <a:lstStyle/>
                    <a:p>
                      <a:endParaRPr lang="es-P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PA" sz="1600" dirty="0" smtClean="0">
                          <a:solidFill>
                            <a:srgbClr val="FF0000"/>
                          </a:solidFill>
                          <a:latin typeface="Arial"/>
                          <a:ea typeface="Calibri"/>
                          <a:cs typeface="Times New Roman"/>
                        </a:rPr>
                        <a:t>Oscilógrafo</a:t>
                      </a:r>
                      <a:endParaRPr lang="es-PA" sz="1600" dirty="0">
                        <a:solidFill>
                          <a:srgbClr val="FF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1885" marR="418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PA" sz="1600">
                          <a:latin typeface="Arial"/>
                          <a:ea typeface="Calibri"/>
                          <a:cs typeface="Times New Roman"/>
                        </a:rPr>
                        <a:t>1</a:t>
                      </a:r>
                      <a:endParaRPr lang="es-PA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885" marR="418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8747">
                <a:tc vMerge="1">
                  <a:txBody>
                    <a:bodyPr/>
                    <a:lstStyle/>
                    <a:p>
                      <a:endParaRPr lang="es-P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PA" sz="1600" dirty="0" err="1" smtClean="0">
                          <a:solidFill>
                            <a:schemeClr val="tx1"/>
                          </a:solidFill>
                          <a:latin typeface="Arial"/>
                          <a:ea typeface="Calibri"/>
                          <a:cs typeface="Times New Roman"/>
                        </a:rPr>
                        <a:t>Baterias</a:t>
                      </a:r>
                      <a:r>
                        <a:rPr lang="es-PA" sz="1600" baseline="0" dirty="0" smtClean="0">
                          <a:solidFill>
                            <a:schemeClr val="tx1"/>
                          </a:solidFill>
                          <a:latin typeface="Arial"/>
                          <a:ea typeface="Calibri"/>
                          <a:cs typeface="Times New Roman"/>
                        </a:rPr>
                        <a:t> (240V</a:t>
                      </a:r>
                      <a:r>
                        <a:rPr lang="es-PA" sz="1600" dirty="0" smtClean="0">
                          <a:solidFill>
                            <a:schemeClr val="tx1"/>
                          </a:solidFill>
                          <a:latin typeface="Arial"/>
                          <a:ea typeface="Calibri"/>
                          <a:cs typeface="Times New Roman"/>
                        </a:rPr>
                        <a:t>)</a:t>
                      </a:r>
                      <a:endParaRPr lang="es-PA" sz="16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885" marR="418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PA" sz="1600">
                          <a:latin typeface="Arial"/>
                          <a:ea typeface="Calibri"/>
                          <a:cs typeface="Times New Roman"/>
                        </a:rPr>
                        <a:t>1</a:t>
                      </a:r>
                      <a:endParaRPr lang="es-PA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885" marR="418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8747">
                <a:tc>
                  <a:txBody>
                    <a:bodyPr/>
                    <a:lstStyle/>
                    <a:p>
                      <a:endParaRPr lang="es-PA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PA" sz="1600" dirty="0" smtClean="0">
                          <a:solidFill>
                            <a:schemeClr val="tx1"/>
                          </a:solidFill>
                          <a:latin typeface="Arial"/>
                          <a:ea typeface="Calibri"/>
                          <a:cs typeface="Times New Roman"/>
                        </a:rPr>
                        <a:t>Resistencia para Descargar </a:t>
                      </a:r>
                      <a:r>
                        <a:rPr lang="es-PA" sz="18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1k</a:t>
                      </a:r>
                      <a:r>
                        <a:rPr lang="el-GR" sz="18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Ω/10</a:t>
                      </a:r>
                      <a:r>
                        <a:rPr lang="es-PA" sz="18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W ; </a:t>
                      </a:r>
                      <a:r>
                        <a:rPr lang="el-GR" sz="18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300Ω/10</a:t>
                      </a:r>
                      <a:r>
                        <a:rPr lang="es-PA" sz="18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W</a:t>
                      </a:r>
                      <a:endParaRPr lang="es-PA" sz="16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885" marR="418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PA" sz="1600" dirty="0" smtClean="0">
                          <a:latin typeface="Arial"/>
                          <a:ea typeface="Calibri"/>
                          <a:cs typeface="Times New Roman"/>
                        </a:rPr>
                        <a:t>2</a:t>
                      </a:r>
                      <a:endParaRPr lang="es-PA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885" marR="418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4" name="Title 1"/>
          <p:cNvSpPr>
            <a:spLocks noGrp="1"/>
          </p:cNvSpPr>
          <p:nvPr>
            <p:ph type="title" idx="4294967295"/>
          </p:nvPr>
        </p:nvSpPr>
        <p:spPr>
          <a:xfrm>
            <a:off x="457200" y="0"/>
            <a:ext cx="3505200" cy="914400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 eaLnBrk="1" hangingPunct="1"/>
            <a:r>
              <a:rPr lang="en-US" sz="3400" b="1" dirty="0" err="1" smtClean="0">
                <a:solidFill>
                  <a:srgbClr val="00B0F0"/>
                </a:solidFill>
              </a:rPr>
              <a:t>Modulos</a:t>
            </a:r>
            <a:r>
              <a:rPr lang="en-US" sz="3400" b="1" dirty="0" smtClean="0">
                <a:solidFill>
                  <a:srgbClr val="00B0F0"/>
                </a:solidFill>
              </a:rPr>
              <a:t> </a:t>
            </a:r>
          </a:p>
        </p:txBody>
      </p:sp>
      <p:sp>
        <p:nvSpPr>
          <p:cNvPr id="26" name="Line 10"/>
          <p:cNvSpPr>
            <a:spLocks noChangeShapeType="1"/>
          </p:cNvSpPr>
          <p:nvPr/>
        </p:nvSpPr>
        <p:spPr bwMode="auto">
          <a:xfrm>
            <a:off x="4191000" y="457200"/>
            <a:ext cx="4953000" cy="0"/>
          </a:xfrm>
          <a:prstGeom prst="line">
            <a:avLst/>
          </a:prstGeom>
          <a:noFill/>
          <a:ln w="9525">
            <a:solidFill>
              <a:srgbClr val="0095DC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251520" y="1079447"/>
            <a:ext cx="5616624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es-PA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itchFamily="34" charset="0"/>
                <a:cs typeface="Arial" pitchFamily="34" charset="0"/>
              </a:rPr>
              <a:t>Filtro EMI de Entrada y Salida</a:t>
            </a:r>
            <a:endParaRPr kumimoji="0" lang="es-PA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  <a:cs typeface="Arial" pitchFamily="34" charset="0"/>
            </a:endParaRP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es-PA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Rectificador </a:t>
            </a:r>
            <a:endParaRPr kumimoji="0" lang="es-PA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es-PA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Modulo de Incremento de Voltaje</a:t>
            </a:r>
            <a:endParaRPr kumimoji="0" lang="es-PA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es-PA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Inverter</a:t>
            </a:r>
            <a:r>
              <a:rPr kumimoji="0" lang="es-PA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endParaRPr kumimoji="0" lang="es-PA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es-PA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Modulo de </a:t>
            </a:r>
            <a:r>
              <a:rPr kumimoji="0" lang="es-PA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Switch</a:t>
            </a:r>
            <a:r>
              <a:rPr kumimoji="0" lang="es-PA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kumimoji="0" lang="es-PA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Automatico</a:t>
            </a:r>
            <a:r>
              <a:rPr kumimoji="0" lang="es-PA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endParaRPr kumimoji="0" lang="es-PA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es-PA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El </a:t>
            </a:r>
            <a:r>
              <a:rPr kumimoji="0" lang="es-PA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Switch</a:t>
            </a:r>
            <a:r>
              <a:rPr kumimoji="0" lang="es-PA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 de Mantenimiento Manual</a:t>
            </a:r>
            <a:endParaRPr kumimoji="0" lang="es-PA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es-PA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El </a:t>
            </a:r>
            <a:r>
              <a:rPr kumimoji="0" lang="es-PA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Switch</a:t>
            </a:r>
            <a:r>
              <a:rPr kumimoji="0" lang="es-PA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 de batería </a:t>
            </a:r>
            <a:endParaRPr kumimoji="0" lang="es-PA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es-PA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Cargador de </a:t>
            </a:r>
            <a:r>
              <a:rPr kumimoji="0" lang="es-PA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Baterias</a:t>
            </a:r>
            <a:endParaRPr kumimoji="0" lang="es-PA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es-PA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Modulo de Ventilación</a:t>
            </a:r>
            <a:endParaRPr kumimoji="0" lang="es-PA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es-PA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Power</a:t>
            </a:r>
            <a:r>
              <a:rPr kumimoji="0" lang="es-PA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kumimoji="0" lang="es-PA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Supply</a:t>
            </a:r>
            <a:r>
              <a:rPr kumimoji="0" lang="es-PA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 Auxiliar</a:t>
            </a:r>
            <a:endParaRPr kumimoji="0" lang="es-PA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es-PA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La interface de comunicación</a:t>
            </a:r>
            <a:endParaRPr kumimoji="0" lang="es-PA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es-PA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Control </a:t>
            </a:r>
            <a:r>
              <a:rPr kumimoji="0" lang="es-PA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board</a:t>
            </a:r>
            <a:r>
              <a:rPr kumimoji="0" lang="es-PA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 o Tarjeta </a:t>
            </a:r>
            <a:r>
              <a:rPr kumimoji="0" lang="es-PA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Logica</a:t>
            </a:r>
            <a:endParaRPr kumimoji="0" lang="es-PA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23928" y="3212976"/>
            <a:ext cx="5042466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4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4104456" cy="914400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 eaLnBrk="1" hangingPunct="1"/>
            <a:r>
              <a:rPr lang="en-US" sz="3400" b="1" dirty="0" err="1" smtClean="0">
                <a:solidFill>
                  <a:srgbClr val="00B0F0"/>
                </a:solidFill>
              </a:rPr>
              <a:t>Filtro</a:t>
            </a:r>
            <a:r>
              <a:rPr lang="en-US" sz="3400" b="1" dirty="0" smtClean="0">
                <a:solidFill>
                  <a:srgbClr val="00B0F0"/>
                </a:solidFill>
              </a:rPr>
              <a:t> EMI </a:t>
            </a:r>
          </a:p>
        </p:txBody>
      </p:sp>
      <p:sp>
        <p:nvSpPr>
          <p:cNvPr id="26" name="Line 10"/>
          <p:cNvSpPr>
            <a:spLocks noChangeShapeType="1"/>
          </p:cNvSpPr>
          <p:nvPr/>
        </p:nvSpPr>
        <p:spPr bwMode="auto">
          <a:xfrm>
            <a:off x="4191000" y="457200"/>
            <a:ext cx="4953000" cy="0"/>
          </a:xfrm>
          <a:prstGeom prst="line">
            <a:avLst/>
          </a:prstGeom>
          <a:noFill/>
          <a:ln w="9525">
            <a:solidFill>
              <a:srgbClr val="0095DC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4" name="3 Imagen" descr="Input EMI Filte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08105" y="668600"/>
            <a:ext cx="3384376" cy="2538282"/>
          </a:xfrm>
          <a:prstGeom prst="rect">
            <a:avLst/>
          </a:prstGeom>
        </p:spPr>
      </p:pic>
      <p:pic>
        <p:nvPicPr>
          <p:cNvPr id="5" name="4 Imagen" descr="Output EMI filter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08104" y="3356992"/>
            <a:ext cx="3404317" cy="2553237"/>
          </a:xfrm>
          <a:prstGeom prst="rect">
            <a:avLst/>
          </a:prstGeom>
        </p:spPr>
      </p:pic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539552" y="1834952"/>
            <a:ext cx="4392488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es-PA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Filtro EMI de Entrada y Salida:</a:t>
            </a:r>
            <a:endParaRPr kumimoji="0" lang="es-PA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es-PA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Filtra el ruido exterior y el que es producido dentro del equipo.</a:t>
            </a:r>
            <a:endParaRPr kumimoji="0" lang="es-PA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es-PA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Contiene supresión de picos o </a:t>
            </a:r>
            <a:r>
              <a:rPr kumimoji="0" lang="es-PA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transientes</a:t>
            </a:r>
            <a:r>
              <a:rPr kumimoji="0" lang="es-PA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por medio de </a:t>
            </a:r>
            <a:r>
              <a:rPr kumimoji="0" lang="es-PA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varistores</a:t>
            </a:r>
            <a:r>
              <a:rPr kumimoji="0" lang="es-PA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(MOV) y Ruido común usando bobinas.</a:t>
            </a:r>
            <a:endParaRPr kumimoji="0" lang="es-PA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4" name="Title 1"/>
          <p:cNvSpPr>
            <a:spLocks noGrp="1"/>
          </p:cNvSpPr>
          <p:nvPr>
            <p:ph type="title" idx="4294967295"/>
          </p:nvPr>
        </p:nvSpPr>
        <p:spPr>
          <a:xfrm>
            <a:off x="457200" y="0"/>
            <a:ext cx="3505200" cy="914400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 eaLnBrk="1" hangingPunct="1"/>
            <a:r>
              <a:rPr lang="en-US" sz="3400" b="1" dirty="0" err="1" smtClean="0">
                <a:solidFill>
                  <a:srgbClr val="00B0F0"/>
                </a:solidFill>
              </a:rPr>
              <a:t>Rectificador</a:t>
            </a:r>
            <a:endParaRPr lang="en-US" sz="3400" b="1" dirty="0" smtClean="0">
              <a:solidFill>
                <a:srgbClr val="00B0F0"/>
              </a:solidFill>
            </a:endParaRPr>
          </a:p>
        </p:txBody>
      </p:sp>
      <p:sp>
        <p:nvSpPr>
          <p:cNvPr id="26" name="Line 10"/>
          <p:cNvSpPr>
            <a:spLocks noChangeShapeType="1"/>
          </p:cNvSpPr>
          <p:nvPr/>
        </p:nvSpPr>
        <p:spPr bwMode="auto">
          <a:xfrm>
            <a:off x="4191000" y="457200"/>
            <a:ext cx="4953000" cy="0"/>
          </a:xfrm>
          <a:prstGeom prst="line">
            <a:avLst/>
          </a:prstGeom>
          <a:noFill/>
          <a:ln w="9525">
            <a:solidFill>
              <a:srgbClr val="0095DC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467544" y="2204864"/>
            <a:ext cx="4104456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PA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Cuando la entrada es normal el UPS funciona en modo Line o Línea , Rectifica la línea AC a DC. </a:t>
            </a:r>
            <a:endParaRPr kumimoji="0" lang="es-PA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PA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El rectificador está apagado cuando está en modo Batería.</a:t>
            </a:r>
            <a:endParaRPr kumimoji="0" lang="es-PA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5 Imagen" descr="PSD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32040" y="1484784"/>
            <a:ext cx="3923927" cy="32403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4" name="Title 1"/>
          <p:cNvSpPr>
            <a:spLocks noGrp="1"/>
          </p:cNvSpPr>
          <p:nvPr>
            <p:ph type="title" idx="4294967295"/>
          </p:nvPr>
        </p:nvSpPr>
        <p:spPr>
          <a:xfrm>
            <a:off x="457200" y="0"/>
            <a:ext cx="3505200" cy="914400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 eaLnBrk="1" hangingPunct="1"/>
            <a:r>
              <a:rPr lang="en-US" sz="3400" b="1" dirty="0" smtClean="0">
                <a:solidFill>
                  <a:srgbClr val="00B0F0"/>
                </a:solidFill>
              </a:rPr>
              <a:t>PFC Boost</a:t>
            </a:r>
          </a:p>
        </p:txBody>
      </p:sp>
      <p:sp>
        <p:nvSpPr>
          <p:cNvPr id="26" name="Line 10"/>
          <p:cNvSpPr>
            <a:spLocks noChangeShapeType="1"/>
          </p:cNvSpPr>
          <p:nvPr/>
        </p:nvSpPr>
        <p:spPr bwMode="auto">
          <a:xfrm>
            <a:off x="4191000" y="457200"/>
            <a:ext cx="4953000" cy="0"/>
          </a:xfrm>
          <a:prstGeom prst="line">
            <a:avLst/>
          </a:prstGeom>
          <a:noFill/>
          <a:ln w="9525">
            <a:solidFill>
              <a:srgbClr val="0095DC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323528" y="1052736"/>
            <a:ext cx="5076056" cy="4708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es-PA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Modulo de Incremento de Voltaje:</a:t>
            </a:r>
            <a:endParaRPr kumimoji="0" lang="es-PA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es-PA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En modo de línea incrementa la salida del rectificador a un BUS Negativo y Positivo.</a:t>
            </a:r>
            <a:endParaRPr kumimoji="0" lang="es-PA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es-PA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ArialMT"/>
              </a:rPr>
              <a:t>+/-345Vdc (+/-360V para 230V) con respecto al Neutro.</a:t>
            </a:r>
            <a:endParaRPr kumimoji="0" lang="es-PA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es-PA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El rectificador y el sistema de incremento de voltaje crean en PFC lo cual lleva la corriente, el voltaje y el factor de potencia lo más cercano a 1. Esto minimiza la contaminación de la energía que recibe.</a:t>
            </a:r>
            <a:endParaRPr kumimoji="0" lang="es-PA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es-PA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En modo batería toma la energía de la batería dada por el </a:t>
            </a:r>
            <a:r>
              <a:rPr kumimoji="0" lang="es-PA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switch</a:t>
            </a:r>
            <a:r>
              <a:rPr kumimoji="0" lang="es-PA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 de batería y lo lleva de 240V a </a:t>
            </a:r>
            <a:r>
              <a:rPr kumimoji="0" lang="es-PA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ArialMT"/>
              </a:rPr>
              <a:t>+/-345Vdc (+/-360V para 230V)</a:t>
            </a:r>
            <a:r>
              <a:rPr kumimoji="0" lang="es-PA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endParaRPr kumimoji="0" lang="es-PA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es-PA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La salida de este sistema es siempre estable independientemente del modo que opere.</a:t>
            </a:r>
            <a:endParaRPr kumimoji="0" lang="es-PA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5 Imagen" descr="PSD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652120" y="620688"/>
            <a:ext cx="3226340" cy="26642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4" name="Title 1"/>
          <p:cNvSpPr>
            <a:spLocks noGrp="1"/>
          </p:cNvSpPr>
          <p:nvPr>
            <p:ph type="title" idx="4294967295"/>
          </p:nvPr>
        </p:nvSpPr>
        <p:spPr>
          <a:xfrm>
            <a:off x="457200" y="0"/>
            <a:ext cx="3505200" cy="914400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 eaLnBrk="1" hangingPunct="1"/>
            <a:r>
              <a:rPr lang="en-US" sz="3400" b="1" dirty="0" smtClean="0">
                <a:solidFill>
                  <a:srgbClr val="00B0F0"/>
                </a:solidFill>
              </a:rPr>
              <a:t>Inverter</a:t>
            </a:r>
          </a:p>
        </p:txBody>
      </p:sp>
      <p:sp>
        <p:nvSpPr>
          <p:cNvPr id="26" name="Line 10"/>
          <p:cNvSpPr>
            <a:spLocks noChangeShapeType="1"/>
          </p:cNvSpPr>
          <p:nvPr/>
        </p:nvSpPr>
        <p:spPr bwMode="auto">
          <a:xfrm>
            <a:off x="4191000" y="457200"/>
            <a:ext cx="4953000" cy="0"/>
          </a:xfrm>
          <a:prstGeom prst="line">
            <a:avLst/>
          </a:prstGeom>
          <a:noFill/>
          <a:ln w="9525">
            <a:solidFill>
              <a:srgbClr val="0095DC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1115616" y="1916832"/>
            <a:ext cx="2880320" cy="2523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es-PA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Convierte el voltaje DC de DC BUS a AC de salida con onda pura.</a:t>
            </a:r>
            <a:endParaRPr kumimoji="0" lang="es-PA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es-PA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El invertir funciona en todos los modos manteniendo la carga estable.</a:t>
            </a:r>
            <a:endParaRPr kumimoji="0" lang="es-PA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PA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5 Imagen" descr="PSD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60032" y="1628800"/>
            <a:ext cx="3923927" cy="32403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ew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New Template</Template>
  <TotalTime>1191</TotalTime>
  <Words>1245</Words>
  <Application>Microsoft Office PowerPoint</Application>
  <PresentationFormat>On-screen Show (4:3)</PresentationFormat>
  <Paragraphs>226</Paragraphs>
  <Slides>37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37</vt:i4>
      </vt:variant>
    </vt:vector>
  </HeadingPairs>
  <TitlesOfParts>
    <vt:vector size="39" baseType="lpstr">
      <vt:lpstr>New Template</vt:lpstr>
      <vt:lpstr>Custom Design</vt:lpstr>
      <vt:lpstr>Entrenamiento de CAS </vt:lpstr>
      <vt:lpstr>Introduccion</vt:lpstr>
      <vt:lpstr>Medidas de Seguridad</vt:lpstr>
      <vt:lpstr>Herramientas</vt:lpstr>
      <vt:lpstr>Modulos </vt:lpstr>
      <vt:lpstr>Filtro EMI </vt:lpstr>
      <vt:lpstr>Rectificador</vt:lpstr>
      <vt:lpstr>PFC Boost</vt:lpstr>
      <vt:lpstr>Inverter</vt:lpstr>
      <vt:lpstr>Switch Automatico</vt:lpstr>
      <vt:lpstr>Bypass Manual</vt:lpstr>
      <vt:lpstr>Switch de Bateria</vt:lpstr>
      <vt:lpstr>Cargador</vt:lpstr>
      <vt:lpstr>Tarjeta Logica</vt:lpstr>
      <vt:lpstr>Power Supply Aux</vt:lpstr>
      <vt:lpstr>Interface</vt:lpstr>
      <vt:lpstr>Ventilacion</vt:lpstr>
      <vt:lpstr>Diagnostico</vt:lpstr>
      <vt:lpstr>Informacion</vt:lpstr>
      <vt:lpstr>Solucion de Problemas</vt:lpstr>
      <vt:lpstr>Medicion de Impedancia</vt:lpstr>
      <vt:lpstr>Medicion de Impedancia</vt:lpstr>
      <vt:lpstr>Medicion de Impedancia</vt:lpstr>
      <vt:lpstr>Medicion de Impedancia</vt:lpstr>
      <vt:lpstr>Medicion de Impedancia</vt:lpstr>
      <vt:lpstr>Instalacion</vt:lpstr>
      <vt:lpstr>Instalacion</vt:lpstr>
      <vt:lpstr>Cable &amp; Breaker</vt:lpstr>
      <vt:lpstr>Tierra</vt:lpstr>
      <vt:lpstr>Tierra</vt:lpstr>
      <vt:lpstr>HyperTerminal</vt:lpstr>
      <vt:lpstr>HyperTerminal</vt:lpstr>
      <vt:lpstr>HyperTerminal</vt:lpstr>
      <vt:lpstr>Calibracion</vt:lpstr>
      <vt:lpstr>Conexion Paralela</vt:lpstr>
      <vt:lpstr>Conexion Paralela</vt:lpstr>
      <vt:lpstr>Preguntas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Entrenamiento de CAS PC Central</dc:title>
  <dc:creator>Ricks</dc:creator>
  <cp:lastModifiedBy>RicksGonz</cp:lastModifiedBy>
  <cp:revision>79</cp:revision>
  <dcterms:created xsi:type="dcterms:W3CDTF">2011-09-03T21:52:41Z</dcterms:created>
  <dcterms:modified xsi:type="dcterms:W3CDTF">2013-03-14T20:24:39Z</dcterms:modified>
</cp:coreProperties>
</file>